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4" r:id="rId5"/>
    <p:sldMasterId id="214748372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620EC1-6385-43A7-9689-1F10CDF330CE}">
  <a:tblStyle styleId="{12620EC1-6385-43A7-9689-1F10CDF330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0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1" Type="http://schemas.openxmlformats.org/officeDocument/2006/relationships/slide" Target="slides/slide3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2-Stu_Cryptocurrency/Solved/Cryptocurrency.ipynb"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4-Stu_TedTalks/Solved/BinningTed.ipyn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6-Stu_CleaningKickstarter/Solved/KickstarterClean.ipynb"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6-Stu_CleaningKickstarter/Solved/KickstarterClean.ipynb"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7-Ins_IntroToBugfixing/Unsolved/IntroToBugfixing_Unsolved.ipynb" TargetMode="External"/><Relationship Id="rId3" Type="http://schemas.openxmlformats.org/officeDocument/2006/relationships/hyperlink" Target="https://github.com/coding-boot-camp/DataViz-Lesson-Plans/blob/master/01-Lesson-Plans/04-Pandas/3/Activities/07-Ins_IntroToBugfixing/Unsolved/Resources/flavors_of_cacao.csv"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8-Stu_BugfixingBonanza/Solved/BugfixBonanza.ipynb"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d3e5f77fb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d3e5f77fb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d3e5f77fb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d3e5f77fb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1.4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02-Stu_Cryptocurrency</a:t>
            </a:r>
            <a:r>
              <a:rPr lang="en">
                <a:solidFill>
                  <a:schemeClr val="dk1"/>
                </a:solidFill>
              </a:rPr>
              <a:t> within Jupyter Notebook and run through the code with the class, discussing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200">
                <a:solidFill>
                  <a:srgbClr val="24292E"/>
                </a:solidFill>
                <a:highlight>
                  <a:srgbClr val="FFFFFF"/>
                </a:highlight>
              </a:rPr>
              <a:t>Once the two DataFrames have been merged, the column headers are messed up. This is because the columns within the first DataFrame match those within the second and Pandas feels the need to differentiate them somehow. This also means the columns need to be renamed manually.</a:t>
            </a:r>
            <a:endParaRPr sz="1200">
              <a:solidFill>
                <a:srgbClr val="24292E"/>
              </a:solidFill>
              <a:highlight>
                <a:srgbClr val="FFFFFF"/>
              </a:highlight>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Alternatively, you can create custom suffixes by adding a </a:t>
            </a:r>
            <a:r>
              <a:rPr lang="en" sz="1000">
                <a:solidFill>
                  <a:srgbClr val="24292E"/>
                </a:solidFill>
                <a:highlight>
                  <a:srgbClr val="FFFFFF"/>
                </a:highlight>
                <a:latin typeface="Consolas"/>
                <a:ea typeface="Consolas"/>
                <a:cs typeface="Consolas"/>
                <a:sym typeface="Consolas"/>
              </a:rPr>
              <a:t>suffixes = (_x,_y)</a:t>
            </a:r>
            <a:r>
              <a:rPr lang="en" sz="1200">
                <a:solidFill>
                  <a:srgbClr val="24292E"/>
                </a:solidFill>
                <a:highlight>
                  <a:srgbClr val="FFFFFF"/>
                </a:highlight>
              </a:rPr>
              <a:t> argument to </a:t>
            </a:r>
            <a:r>
              <a:rPr lang="en" sz="1000">
                <a:solidFill>
                  <a:srgbClr val="24292E"/>
                </a:solidFill>
                <a:highlight>
                  <a:srgbClr val="FFFFFF"/>
                </a:highlight>
                <a:latin typeface="Consolas"/>
                <a:ea typeface="Consolas"/>
                <a:cs typeface="Consolas"/>
                <a:sym typeface="Consolas"/>
              </a:rPr>
              <a:t>pd.merge</a:t>
            </a:r>
            <a:r>
              <a:rPr lang="en" sz="1200">
                <a:solidFill>
                  <a:srgbClr val="24292E"/>
                </a:solidFill>
                <a:highlight>
                  <a:srgbClr val="FFFFFF"/>
                </a:highlight>
              </a:rPr>
              <a:t>. </a:t>
            </a:r>
            <a:r>
              <a:rPr lang="en" sz="1000">
                <a:solidFill>
                  <a:srgbClr val="24292E"/>
                </a:solidFill>
                <a:highlight>
                  <a:srgbClr val="FFFFFF"/>
                </a:highlight>
                <a:latin typeface="Consolas"/>
                <a:ea typeface="Consolas"/>
                <a:cs typeface="Consolas"/>
                <a:sym typeface="Consolas"/>
              </a:rPr>
              <a:t>_x</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_y</a:t>
            </a:r>
            <a:r>
              <a:rPr lang="en" sz="1200">
                <a:solidFill>
                  <a:srgbClr val="24292E"/>
                </a:solidFill>
                <a:highlight>
                  <a:srgbClr val="FFFFFF"/>
                </a:highlight>
              </a:rPr>
              <a:t> can be replaced with any text you wish.</a:t>
            </a:r>
            <a:endParaRPr sz="1200">
              <a:solidFill>
                <a:srgbClr val="24292E"/>
              </a:solidFill>
              <a:highlight>
                <a:srgbClr val="FFFFFF"/>
              </a:highlight>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To find the total volumes for Bitcoin and Dash, our code divides the sum of their columns by one million and then rounds the returned value to the nearest two decimal places.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values for our summary DataFrame are held within brackets because, without them, Pandas would have difficulties understanding that all of these values should be held within the same row.</a:t>
            </a:r>
            <a:endParaRPr sz="1200">
              <a:solidFill>
                <a:srgbClr val="24292E"/>
              </a:solidFill>
              <a:highlight>
                <a:srgbClr val="FFFFFF"/>
              </a:highlight>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0d3e5f77fb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0d3e5f77fb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0d3e5f77fb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0d3e5f77fb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rgbClr val="24292E"/>
                </a:solidFill>
                <a:highlight>
                  <a:schemeClr val="lt1"/>
                </a:highlight>
              </a:rPr>
              <a:t>Note: background slide from ‘data-03-3-python-deeper-dive’ slide 6, and Einstein from ‘SQLAlchemy Daya 3’ slide 8 </a:t>
            </a:r>
            <a:endParaRPr b="1" sz="8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 everyone is a numbers person and sometimes there are so many values within a DataFrame that it becomes very difficult to comprehend what exactly is going on. For this reason, Pandas has a built-in "binning" method that allows its users to place values into groups so as to allow for more vigorous customization of datasets.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d3e5f77fb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d3e5f77fb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d3e5f77fb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d3e5f77fb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0d3e5f77fb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0d3e5f77fb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d3e5f77fb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d3e5f77fb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0d3e5f77fb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0d3e5f77fb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2.3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04-Stu_TedTalks</a:t>
            </a:r>
            <a:r>
              <a:rPr lang="en">
                <a:solidFill>
                  <a:schemeClr val="dk1"/>
                </a:solidFill>
              </a:rPr>
              <a:t> within Jupyter Notebook and run through the code with the class, discussing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200">
                <a:solidFill>
                  <a:srgbClr val="24292E"/>
                </a:solidFill>
                <a:highlight>
                  <a:srgbClr val="FFFFFF"/>
                </a:highlight>
              </a:rPr>
              <a:t>Since the values contained within the "views" column are so widespread, there are several ways in which to split up the data that would be acceptable. This particular code uses a variable scale that attempts to look at every 200k view difference until reaching the millions, at which point it switches to look at every 1mil difference.</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The bins are added into the DataFrame by simply placing them within a new column. The DataFrame is then grouped on this new column in order to perform all of the Data Functions.</a:t>
            </a:r>
            <a:endParaRPr sz="1200">
              <a:solidFill>
                <a:srgbClr val="24292E"/>
              </a:solidFill>
              <a:highlight>
                <a:srgbClr val="FFFFFF"/>
              </a:highlight>
            </a:endParaRPr>
          </a:p>
          <a:p>
            <a:pPr indent="0" lvl="0" marL="457200" rtl="0" algn="l">
              <a:lnSpc>
                <a:spcPct val="115000"/>
              </a:lnSpc>
              <a:spcBef>
                <a:spcPts val="24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d3e5f77fb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0d3e5f77fb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d3e5f77fb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d3e5f77f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d3e5f77fb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d3e5f77fb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0d3e5f77fb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0d3e5f77fb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0d3e5f77fb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0d3e5f77fb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d3e5f77fb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d3e5f77fb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d3e5f77fb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0d3e5f77fb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3.2</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FF0000"/>
              </a:solidFill>
            </a:endParaRPr>
          </a:p>
          <a:p>
            <a:pPr indent="-304800" lvl="0" marL="457200" rtl="0" algn="l">
              <a:lnSpc>
                <a:spcPct val="115000"/>
              </a:lnSpc>
              <a:spcBef>
                <a:spcPts val="300"/>
              </a:spcBef>
              <a:spcAft>
                <a:spcPts val="0"/>
              </a:spcAft>
              <a:buClr>
                <a:schemeClr val="dk1"/>
              </a:buClr>
              <a:buSzPts val="1200"/>
              <a:buChar char="●"/>
            </a:pPr>
            <a:r>
              <a:rPr lang="en" sz="1200">
                <a:solidFill>
                  <a:srgbClr val="24292E"/>
                </a:solidFill>
                <a:highlight>
                  <a:schemeClr val="lt1"/>
                </a:highlight>
              </a:rPr>
              <a:t>Open up the solved version of </a:t>
            </a:r>
            <a:r>
              <a:rPr lang="en" sz="1200">
                <a:solidFill>
                  <a:srgbClr val="0366D6"/>
                </a:solidFill>
                <a:highlight>
                  <a:schemeClr val="lt1"/>
                </a:highlight>
                <a:uFill>
                  <a:noFill/>
                </a:uFill>
                <a:hlinkClick r:id="rId2">
                  <a:extLst>
                    <a:ext uri="{A12FA001-AC4F-418D-AE19-62706E023703}">
                      <ahyp:hlinkClr val="tx"/>
                    </a:ext>
                  </a:extLst>
                </a:hlinkClick>
              </a:rPr>
              <a:t>06-Stu_CleaningKickstarter</a:t>
            </a:r>
            <a:r>
              <a:rPr lang="en" sz="1200">
                <a:solidFill>
                  <a:srgbClr val="24292E"/>
                </a:solidFill>
                <a:highlight>
                  <a:schemeClr val="lt1"/>
                </a:highlight>
              </a:rPr>
              <a:t> within Jupyter Notebook in order to show students what the final version of their application should look like.</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FF0000"/>
              </a:solidFill>
              <a:highlight>
                <a:schemeClr val="lt1"/>
              </a:highlight>
            </a:endParaRPr>
          </a:p>
          <a:p>
            <a:pPr indent="0" lvl="0" marL="0" rtl="0" algn="l">
              <a:spcBef>
                <a:spcPts val="120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d3e5f77fb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0d3e5f77fb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450">
                <a:solidFill>
                  <a:srgbClr val="24292E"/>
                </a:solidFill>
              </a:rPr>
              <a:t>⏰</a:t>
            </a:r>
            <a:r>
              <a:rPr lang="en" sz="1200">
                <a:solidFill>
                  <a:srgbClr val="24292E"/>
                </a:solidFill>
              </a:rPr>
              <a:t>3-Hour Adjustment: This review activity is now an Everyone Do.</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30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06-Stu_CleaningKickstarter</a:t>
            </a:r>
            <a:r>
              <a:rPr lang="en" sz="1200">
                <a:solidFill>
                  <a:srgbClr val="24292E"/>
                </a:solidFill>
              </a:rPr>
              <a:t> within Jupyter Notebook and run through the code with the class, discussing it cell-by-cell.</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0d3e5f77fb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0d3e5f77fb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Leave slide running during the break!</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i="1" lang="en" sz="1000">
                <a:solidFill>
                  <a:srgbClr val="FF0000"/>
                </a:solidFill>
                <a:latin typeface="Roboto"/>
                <a:ea typeface="Roboto"/>
                <a:cs typeface="Roboto"/>
                <a:sym typeface="Roboto"/>
              </a:rPr>
              <a:t>NOTE : In case needed due to the hour adjustment, fast forward the video timer and start the countdown  at 25 minutes! </a:t>
            </a:r>
            <a:r>
              <a:rPr i="1" lang="en" sz="1000">
                <a:solidFill>
                  <a:schemeClr val="dk1"/>
                </a:solidFill>
                <a:latin typeface="Roboto"/>
                <a:ea typeface="Roboto"/>
                <a:cs typeface="Roboto"/>
                <a:sym typeface="Roboto"/>
              </a:rPr>
              <a:t>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0d3e5f77fb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0d3e5f77fb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0d3e5f77fb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0d3e5f77fb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07-Ins_IntroToBugfixing</a:t>
            </a:r>
            <a:r>
              <a:rPr lang="en" sz="1200">
                <a:solidFill>
                  <a:srgbClr val="24292E"/>
                </a:solidFill>
                <a:highlight>
                  <a:schemeClr val="lt1"/>
                </a:highlight>
              </a:rPr>
              <a:t> within Jupyter Notebook and slack the code out to the class as well. Make certain to send </a:t>
            </a:r>
            <a:r>
              <a:rPr lang="en" sz="1200">
                <a:solidFill>
                  <a:srgbClr val="0366D6"/>
                </a:solidFill>
                <a:highlight>
                  <a:schemeClr val="lt1"/>
                </a:highlight>
                <a:uFill>
                  <a:noFill/>
                </a:uFill>
                <a:hlinkClick r:id="rId3">
                  <a:extLst>
                    <a:ext uri="{A12FA001-AC4F-418D-AE19-62706E023703}">
                      <ahyp:hlinkClr val="tx"/>
                    </a:ext>
                  </a:extLst>
                </a:hlinkClick>
              </a:rPr>
              <a:t>flavors_of_cacao.csv</a:t>
            </a:r>
            <a:r>
              <a:rPr lang="en" sz="1200">
                <a:solidFill>
                  <a:srgbClr val="24292E"/>
                </a:solidFill>
                <a:highlight>
                  <a:schemeClr val="lt1"/>
                </a:highlight>
              </a:rPr>
              <a:t> out to the class as well.</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Point out to the class how, within the third block of code, an error is being returned as the application attempts to collect the average value within the "Cocoa Percent" column.</a:t>
            </a:r>
            <a:endParaRPr sz="1200">
              <a:solidFill>
                <a:srgbClr val="24292E"/>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Many within the class likely already know what the bug within this block of code is - the values within the column are strings and it is not possible to collect the mean of a string - but tell them to hold off on pointing this out for now.</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30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0d3e5f77f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0d3e5f77f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d3e5f77fb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d3e5f77fb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 sz="1200">
                <a:solidFill>
                  <a:srgbClr val="24292E"/>
                </a:solidFill>
                <a:highlight>
                  <a:schemeClr val="lt1"/>
                </a:highlight>
              </a:rPr>
              <a:t>The second step to bugfixing an application is to figure out what the bug is and where it is located.</a:t>
            </a:r>
            <a:endParaRPr b="1"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Since the class is using Jupyter Notebook at this point in time, it is quite easy to find the erroneous block of code since the error will always be returned in the space beneath the erroneous cell.</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Unfortunately Pandas is not known for returning clearly understandable error text. In fact, it often returns large blocks of text that is complex and confusing to those who do not know the library's underlying code. Looking for the line following </a:t>
            </a:r>
            <a:r>
              <a:rPr lang="en" sz="1000">
                <a:solidFill>
                  <a:srgbClr val="24292E"/>
                </a:solidFill>
                <a:highlight>
                  <a:schemeClr val="lt1"/>
                </a:highlight>
                <a:latin typeface="Consolas"/>
                <a:ea typeface="Consolas"/>
                <a:cs typeface="Consolas"/>
                <a:sym typeface="Consolas"/>
              </a:rPr>
              <a:t>KeyError:</a:t>
            </a:r>
            <a:r>
              <a:rPr lang="en" sz="1200">
                <a:solidFill>
                  <a:srgbClr val="24292E"/>
                </a:solidFill>
                <a:highlight>
                  <a:schemeClr val="lt1"/>
                </a:highlight>
              </a:rPr>
              <a:t> is generally a good starting point.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For example, the text following </a:t>
            </a:r>
            <a:r>
              <a:rPr lang="en" sz="1000">
                <a:solidFill>
                  <a:srgbClr val="24292E"/>
                </a:solidFill>
                <a:highlight>
                  <a:schemeClr val="lt1"/>
                </a:highlight>
                <a:latin typeface="Consolas"/>
                <a:ea typeface="Consolas"/>
                <a:cs typeface="Consolas"/>
                <a:sym typeface="Consolas"/>
              </a:rPr>
              <a:t>TypeError:</a:t>
            </a:r>
            <a:r>
              <a:rPr lang="en" sz="1200">
                <a:solidFill>
                  <a:srgbClr val="24292E"/>
                </a:solidFill>
                <a:highlight>
                  <a:schemeClr val="lt1"/>
                </a:highlight>
              </a:rPr>
              <a:t> within the current code lets the programmer know that Pandas cannot convert the string values in the "Cocoa Percent" column to floats.</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If the error text is not entirely clear, it is oftentimes helpful to print out variables/columns to the console in order to uncover where the bug is. For example, printing out the "Cocoa Percent" series lets the programmer know that the </a:t>
            </a:r>
            <a:r>
              <a:rPr lang="en" sz="1000">
                <a:solidFill>
                  <a:srgbClr val="24292E"/>
                </a:solidFill>
                <a:highlight>
                  <a:schemeClr val="lt1"/>
                </a:highlight>
                <a:latin typeface="Consolas"/>
                <a:ea typeface="Consolas"/>
                <a:cs typeface="Consolas"/>
                <a:sym typeface="Consolas"/>
              </a:rPr>
              <a:t>dtype</a:t>
            </a:r>
            <a:r>
              <a:rPr lang="en" sz="1200">
                <a:solidFill>
                  <a:srgbClr val="24292E"/>
                </a:solidFill>
                <a:highlight>
                  <a:schemeClr val="lt1"/>
                </a:highlight>
              </a:rPr>
              <a:t> of this series is an object and not a float.</a:t>
            </a:r>
            <a:endParaRPr sz="1200">
              <a:solidFill>
                <a:srgbClr val="24292E"/>
              </a:solidFill>
              <a:highlight>
                <a:schemeClr val="lt1"/>
              </a:highlight>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300"/>
              </a:spcBef>
              <a:spcAft>
                <a:spcPts val="0"/>
              </a:spcAft>
              <a:buNone/>
            </a:pPr>
            <a:r>
              <a:t/>
            </a:r>
            <a:endParaRPr b="1">
              <a:solidFill>
                <a:schemeClr val="dk1"/>
              </a:solidFill>
            </a:endParaRPr>
          </a:p>
          <a:p>
            <a:pPr indent="0" lvl="0" marL="0" rtl="0" algn="l">
              <a:spcBef>
                <a:spcPts val="120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0d3e5f77fb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0d3e5f77fb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0d3e5f77fb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0d3e5f77fb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0d3e5f77fb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0d3e5f77fb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b="1">
              <a:solidFill>
                <a:schemeClr val="dk1"/>
              </a:solidFill>
            </a:endParaRPr>
          </a:p>
          <a:p>
            <a:pPr indent="0" lvl="0" marL="457200" rtl="0" algn="l">
              <a:lnSpc>
                <a:spcPct val="115000"/>
              </a:lnSpc>
              <a:spcBef>
                <a:spcPts val="300"/>
              </a:spcBef>
              <a:spcAft>
                <a:spcPts val="0"/>
              </a:spcAft>
              <a:buClr>
                <a:schemeClr val="dk1"/>
              </a:buClr>
              <a:buSzPts val="1100"/>
              <a:buFont typeface="Arial"/>
              <a:buNone/>
            </a:pPr>
            <a:r>
              <a:t/>
            </a:r>
            <a:endParaRPr b="1" sz="1200">
              <a:solidFill>
                <a:srgbClr val="FF0000"/>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0d3e5f77fb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0d3e5f77fb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0d3e5f77fb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0d3e5f77fb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4.3</a:t>
            </a:r>
            <a:r>
              <a:rPr b="1" lang="en">
                <a:solidFill>
                  <a:srgbClr val="FF0000"/>
                </a:solidFill>
              </a:rPr>
              <a:t>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450">
                <a:solidFill>
                  <a:srgbClr val="24292E"/>
                </a:solidFill>
              </a:rPr>
              <a:t>⏰</a:t>
            </a:r>
            <a:r>
              <a:rPr lang="en" sz="1200">
                <a:solidFill>
                  <a:srgbClr val="24292E"/>
                </a:solidFill>
              </a:rPr>
              <a:t>3-Hour Adjustment: This review activity is now an Everyone Do.</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28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08-Stu_BugfixingBonanza</a:t>
            </a:r>
            <a:r>
              <a:rPr lang="en" sz="1200">
                <a:solidFill>
                  <a:srgbClr val="24292E"/>
                </a:solidFill>
              </a:rPr>
              <a:t> within Jupyter Notebook and run through the code with the class, discussing it cell-by-cell.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Whoever wrote this code originally is not very good at their job... But it is a sad fact of life that many programmers out there are not exceptionally good at crafting clean code. As such, it is extremely helpful to practice bugfixing as much as possible.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first bug is rather simple. No dependencies have been declared and, as such, the application will not be able to use Pandas.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second bug is also pretty simple. The CSV is being read in but it is not being saved to a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third bug is where things start getting complex. For whatever reason, Pandas does not seem to be able to collect data from the "Number of Comments" column. This is because the column header includes new lines inside of it. The columns will need to be renamed to fix this.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fourth/fifth bugs are another step up in difficulty as the </a:t>
            </a:r>
            <a:r>
              <a:rPr lang="en" sz="1000">
                <a:solidFill>
                  <a:srgbClr val="24292E"/>
                </a:solidFill>
                <a:highlight>
                  <a:srgbClr val="FFFFFF"/>
                </a:highlight>
                <a:latin typeface="Consolas"/>
                <a:ea typeface="Consolas"/>
                <a:cs typeface="Consolas"/>
                <a:sym typeface="Consolas"/>
              </a:rPr>
              <a:t>assignee_group</a:t>
            </a:r>
            <a:r>
              <a:rPr lang="en" sz="1200">
                <a:solidFill>
                  <a:srgbClr val="24292E"/>
                </a:solidFill>
                <a:highlight>
                  <a:srgbClr val="FFFFFF"/>
                </a:highlight>
              </a:rPr>
              <a:t> DataFrame has two indexes. The first is the "Assignee" and the second is the "Component". While this makes for a nicely organized DataFrame, it creates problems later on.</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collect the correct values for </a:t>
            </a:r>
            <a:r>
              <a:rPr lang="en" sz="1000">
                <a:solidFill>
                  <a:srgbClr val="24292E"/>
                </a:solidFill>
                <a:highlight>
                  <a:srgbClr val="FFFFFF"/>
                </a:highlight>
                <a:latin typeface="Consolas"/>
                <a:ea typeface="Consolas"/>
                <a:cs typeface="Consolas"/>
                <a:sym typeface="Consolas"/>
              </a:rPr>
              <a:t>total_bugs</a:t>
            </a:r>
            <a:r>
              <a:rPr lang="en" sz="1200">
                <a:solidFill>
                  <a:srgbClr val="24292E"/>
                </a:solidFill>
                <a:highlight>
                  <a:srgbClr val="FFFFFF"/>
                </a:highlight>
              </a:rPr>
              <a:t>, the application must count the "Assignee" column of the initial DataFrame while </a:t>
            </a:r>
            <a:r>
              <a:rPr lang="en" sz="1000">
                <a:solidFill>
                  <a:srgbClr val="24292E"/>
                </a:solidFill>
                <a:highlight>
                  <a:srgbClr val="FFFFFF"/>
                </a:highlight>
                <a:latin typeface="Consolas"/>
                <a:ea typeface="Consolas"/>
                <a:cs typeface="Consolas"/>
                <a:sym typeface="Consolas"/>
              </a:rPr>
              <a:t>bugs_per_user</a:t>
            </a:r>
            <a:r>
              <a:rPr lang="en" sz="1200">
                <a:solidFill>
                  <a:srgbClr val="24292E"/>
                </a:solidFill>
                <a:highlight>
                  <a:srgbClr val="FFFFFF"/>
                </a:highlight>
              </a:rPr>
              <a:t> should count the "Assignee" column of the GroupBy object. The series should then be converted into a DataFrame for merging later on.</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not possible to merge DataFrames on indexes. As such, both of the DataFrames need to have their indexes reset so that it is possible to merge on the "Assignee" column. If this is not done, incorrect data will be used, an error will be returned, or only some rows will be filled.</a:t>
            </a:r>
            <a:endParaRPr sz="1200">
              <a:solidFill>
                <a:srgbClr val="24292E"/>
              </a:solidFill>
              <a:highlight>
                <a:srgbClr val="FFFFFF"/>
              </a:highlight>
            </a:endParaRPr>
          </a:p>
          <a:p>
            <a:pPr indent="0" lvl="0" marL="914400" rtl="0" algn="l">
              <a:lnSpc>
                <a:spcPct val="115000"/>
              </a:lnSpc>
              <a:spcBef>
                <a:spcPts val="9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d3e5f77fb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d3e5f77fb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0d3e5f77fb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0d3e5f77fb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d3e5f77fb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d3e5f77fb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d3e5f77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0d3e5f77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d3e5f77fb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d3e5f77fb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d3e5f77f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0d3e5f77f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0d3e5f77fb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0d3e5f77fb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1.png"/><Relationship Id="rId4" Type="http://schemas.openxmlformats.org/officeDocument/2006/relationships/image" Target="../media/image27.png"/><Relationship Id="rId11" Type="http://schemas.openxmlformats.org/officeDocument/2006/relationships/image" Target="../media/image47.png"/><Relationship Id="rId10"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1.png"/><Relationship Id="rId4" Type="http://schemas.openxmlformats.org/officeDocument/2006/relationships/image" Target="../media/image7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5.png"/><Relationship Id="rId4" Type="http://schemas.openxmlformats.org/officeDocument/2006/relationships/image" Target="../media/image4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lnSpc>
                <a:spcPct val="115000"/>
              </a:lnSpc>
              <a:spcBef>
                <a:spcPts val="0"/>
              </a:spcBef>
              <a:spcAft>
                <a:spcPts val="0"/>
              </a:spcAft>
              <a:buNone/>
            </a:pPr>
            <a:r>
              <a:rPr lang="en" sz="600">
                <a:solidFill>
                  <a:schemeClr val="dk1"/>
                </a:solidFill>
              </a:rPr>
              <a:t>© 2022 Trilogy Education Services, LLC, a 2U, Inc. brand. Confidential and Proprietary. All Rights Reserved.</a:t>
            </a:r>
            <a:endParaRPr sz="6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78" name="Google Shape;78;p1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1" name="Google Shape;81;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5" name="Google Shape;85;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86" name="Google Shape;86;p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87" name="Google Shape;87;p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1" name="Google Shape;91;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 name="Google Shape;93;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5" name="Google Shape;95;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 name="Google Shape;9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0" name="Google Shape;100;p1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3" name="Google Shape;10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5" name="Google Shape;10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1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1" name="Google Shape;111;p1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2" name="Google Shape;112;p1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9"/>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18"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1" name="Google Shape;12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2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latin typeface="Roboto"/>
              <a:ea typeface="Roboto"/>
              <a:cs typeface="Roboto"/>
              <a:sym typeface="Roboto"/>
            </a:endParaRPr>
          </a:p>
        </p:txBody>
      </p:sp>
      <p:sp>
        <p:nvSpPr>
          <p:cNvPr id="128" name="Google Shape;128;p2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30" name="Google Shape;130;p2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1" name="Google Shape;131;p2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 name="Google Shape;132;p2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33" name="Google Shape;133;p2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34" name="Google Shape;134;p2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 name="Google Shape;137;p2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8" name="Google Shape;13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 name="Google Shape;141;p2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2" name="Google Shape;142;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6" name="Google Shape;146;p2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47" name="Google Shape;147;p2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48" name="Google Shape;148;p2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49" name="Google Shape;149;p2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50" name="Shape 150"/>
        <p:cNvGrpSpPr/>
        <p:nvPr/>
      </p:nvGrpSpPr>
      <p:grpSpPr>
        <a:xfrm>
          <a:off x="0" y="0"/>
          <a:ext cx="0" cy="0"/>
          <a:chOff x="0" y="0"/>
          <a:chExt cx="0" cy="0"/>
        </a:xfrm>
      </p:grpSpPr>
      <p:sp>
        <p:nvSpPr>
          <p:cNvPr id="151" name="Google Shape;15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2" name="Google Shape;15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3" name="Google Shape;15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6" name="Google Shape;156;p2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60" name="Google Shape;160;p2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61" name="Google Shape;161;p2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 name="Google Shape;16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65" name="Google Shape;165;p2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6" name="Google Shape;166;p2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167"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9" name="Google Shape;169;p2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70" name="Google Shape;170;p2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71" name="Google Shape;171;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72" name="Shape 172"/>
        <p:cNvGrpSpPr/>
        <p:nvPr/>
      </p:nvGrpSpPr>
      <p:grpSpPr>
        <a:xfrm>
          <a:off x="0" y="0"/>
          <a:ext cx="0" cy="0"/>
          <a:chOff x="0" y="0"/>
          <a:chExt cx="0" cy="0"/>
        </a:xfrm>
      </p:grpSpPr>
      <p:pic>
        <p:nvPicPr>
          <p:cNvPr id="173" name="Google Shape;173;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3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75" name="Google Shape;175;p3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76" name="Google Shape;176;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9" name="Google Shape;179;p3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0" name="Google Shape;180;p3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81" name="Google Shape;181;p3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82" name="Google Shape;182;p3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83" name="Google Shape;183;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84" name="Shape 184"/>
        <p:cNvGrpSpPr/>
        <p:nvPr/>
      </p:nvGrpSpPr>
      <p:grpSpPr>
        <a:xfrm>
          <a:off x="0" y="0"/>
          <a:ext cx="0" cy="0"/>
          <a:chOff x="0" y="0"/>
          <a:chExt cx="0" cy="0"/>
        </a:xfrm>
      </p:grpSpPr>
      <p:pic>
        <p:nvPicPr>
          <p:cNvPr id="185" name="Google Shape;18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6" name="Google Shape;186;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87" name="Google Shape;187;p3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88" name="Google Shape;188;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89" name="Google Shape;189;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90" name="Google Shape;190;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91" name="Shape 191"/>
        <p:cNvGrpSpPr/>
        <p:nvPr/>
      </p:nvGrpSpPr>
      <p:grpSpPr>
        <a:xfrm>
          <a:off x="0" y="0"/>
          <a:ext cx="0" cy="0"/>
          <a:chOff x="0" y="0"/>
          <a:chExt cx="0" cy="0"/>
        </a:xfrm>
      </p:grpSpPr>
      <p:pic>
        <p:nvPicPr>
          <p:cNvPr id="192" name="Google Shape;192;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3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5" name="Google Shape;195;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6" name="Google Shape;196;p3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7" name="Google Shape;197;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8" name="Google Shape;198;p3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99" name="Google Shape;199;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4" name="Google Shape;204;p3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5" name="Google Shape;205;p3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206" name="Google Shape;206;p3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207" name="Google Shape;207;p3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208" name="Google Shape;208;p3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209" name="Google Shape;209;p3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210" name="Google Shape;210;p3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211" name="Google Shape;211;p3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212" name="Google Shape;212;p3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213" name="Google Shape;213;p3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214" name="Google Shape;214;p3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215" name="Google Shape;215;p3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216" name="Google Shape;216;p3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17" name="Google Shape;217;p3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18" name="Google Shape;218;p3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19" name="Google Shape;219;p34"/>
          <p:cNvGrpSpPr/>
          <p:nvPr/>
        </p:nvGrpSpPr>
        <p:grpSpPr>
          <a:xfrm>
            <a:off x="4519000" y="3821425"/>
            <a:ext cx="420900" cy="912575"/>
            <a:chOff x="4680988" y="3981725"/>
            <a:chExt cx="420900" cy="912575"/>
          </a:xfrm>
        </p:grpSpPr>
        <p:pic>
          <p:nvPicPr>
            <p:cNvPr id="220" name="Google Shape;220;p3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21" name="Google Shape;221;p3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22" name="Google Shape;222;p3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3" name="Google Shape;223;p3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4" name="Google Shape;224;p3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25" name="Google Shape;225;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26" name="Shape 226"/>
        <p:cNvGrpSpPr/>
        <p:nvPr/>
      </p:nvGrpSpPr>
      <p:grpSpPr>
        <a:xfrm>
          <a:off x="0" y="0"/>
          <a:ext cx="0" cy="0"/>
          <a:chOff x="0" y="0"/>
          <a:chExt cx="0" cy="0"/>
        </a:xfrm>
      </p:grpSpPr>
      <p:pic>
        <p:nvPicPr>
          <p:cNvPr id="227" name="Google Shape;227;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8" name="Google Shape;228;p3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9" name="Google Shape;229;p3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2" name="Google Shape;232;p3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3" name="Google Shape;233;p3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34" name="Google Shape;234;p35"/>
          <p:cNvGrpSpPr/>
          <p:nvPr/>
        </p:nvGrpSpPr>
        <p:grpSpPr>
          <a:xfrm>
            <a:off x="4732975" y="426900"/>
            <a:ext cx="3984300" cy="1538339"/>
            <a:chOff x="4623475" y="424050"/>
            <a:chExt cx="3984300" cy="1538339"/>
          </a:xfrm>
        </p:grpSpPr>
        <p:sp>
          <p:nvSpPr>
            <p:cNvPr id="235" name="Google Shape;235;p3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36" name="Google Shape;236;p3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38" name="Google Shape;238;p3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39" name="Google Shape;239;p3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40" name="Google Shape;240;p3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41" name="Google Shape;241;p3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42" name="Google Shape;242;p3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43" name="Google Shape;243;p3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45" name="Shape 245"/>
        <p:cNvGrpSpPr/>
        <p:nvPr/>
      </p:nvGrpSpPr>
      <p:grpSpPr>
        <a:xfrm>
          <a:off x="0" y="0"/>
          <a:ext cx="0" cy="0"/>
          <a:chOff x="0" y="0"/>
          <a:chExt cx="0" cy="0"/>
        </a:xfrm>
      </p:grpSpPr>
      <p:sp>
        <p:nvSpPr>
          <p:cNvPr id="246" name="Google Shape;24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 name="Google Shape;24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9" name="Google Shape;249;p36"/>
          <p:cNvGraphicFramePr/>
          <p:nvPr/>
        </p:nvGraphicFramePr>
        <p:xfrm>
          <a:off x="358300" y="1181050"/>
          <a:ext cx="3000000" cy="3000000"/>
        </p:xfrm>
        <a:graphic>
          <a:graphicData uri="http://schemas.openxmlformats.org/drawingml/2006/table">
            <a:tbl>
              <a:tblPr>
                <a:noFill/>
                <a:tableStyleId>{12620EC1-6385-43A7-9689-1F10CDF330CE}</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50" name="Google Shape;250;p3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51" name="Google Shape;25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52" name="Shape 252"/>
        <p:cNvGrpSpPr/>
        <p:nvPr/>
      </p:nvGrpSpPr>
      <p:grpSpPr>
        <a:xfrm>
          <a:off x="0" y="0"/>
          <a:ext cx="0" cy="0"/>
          <a:chOff x="0" y="0"/>
          <a:chExt cx="0" cy="0"/>
        </a:xfrm>
      </p:grpSpPr>
      <p:cxnSp>
        <p:nvCxnSpPr>
          <p:cNvPr id="253" name="Google Shape;25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55" name="Google Shape;255;p37"/>
          <p:cNvGraphicFramePr/>
          <p:nvPr/>
        </p:nvGraphicFramePr>
        <p:xfrm>
          <a:off x="358300" y="876250"/>
          <a:ext cx="3000000" cy="3000000"/>
        </p:xfrm>
        <a:graphic>
          <a:graphicData uri="http://schemas.openxmlformats.org/drawingml/2006/table">
            <a:tbl>
              <a:tblPr>
                <a:noFill/>
                <a:tableStyleId>{12620EC1-6385-43A7-9689-1F10CDF330CE}</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56" name="Google Shape;256;p3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57" name="Google Shape;257;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58" name="Shape 258"/>
        <p:cNvGrpSpPr/>
        <p:nvPr/>
      </p:nvGrpSpPr>
      <p:grpSpPr>
        <a:xfrm>
          <a:off x="0" y="0"/>
          <a:ext cx="0" cy="0"/>
          <a:chOff x="0" y="0"/>
          <a:chExt cx="0" cy="0"/>
        </a:xfrm>
      </p:grpSpPr>
      <p:pic>
        <p:nvPicPr>
          <p:cNvPr id="259" name="Google Shape;259;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0" name="Google Shape;260;p3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62" name="Google Shape;262;p3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63" name="Google Shape;263;p3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64" name="Google Shape;264;p3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65" name="Google Shape;265;p3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66" name="Google Shape;266;p3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67" name="Google Shape;267;p3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68" name="Google Shape;26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69" name="Shape 269"/>
        <p:cNvGrpSpPr/>
        <p:nvPr/>
      </p:nvGrpSpPr>
      <p:grpSpPr>
        <a:xfrm>
          <a:off x="0" y="0"/>
          <a:ext cx="0" cy="0"/>
          <a:chOff x="0" y="0"/>
          <a:chExt cx="0" cy="0"/>
        </a:xfrm>
      </p:grpSpPr>
      <p:sp>
        <p:nvSpPr>
          <p:cNvPr id="270" name="Google Shape;270;p3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71" name="Google Shape;27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 name="Google Shape;273;p3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74" name="Google Shape;274;p3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5" name="Google Shape;275;p3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76" name="Google Shape;276;p3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77" name="Google Shape;277;p3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8" name="Google Shape;278;p3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79" name="Google Shape;279;p3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0" name="Google Shape;280;p3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82" name="Google Shape;282;p3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83" name="Google Shape;283;p3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84" name="Google Shape;284;p3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85" name="Google Shape;285;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86" name="Shape 286"/>
        <p:cNvGrpSpPr/>
        <p:nvPr/>
      </p:nvGrpSpPr>
      <p:grpSpPr>
        <a:xfrm>
          <a:off x="0" y="0"/>
          <a:ext cx="0" cy="0"/>
          <a:chOff x="0" y="0"/>
          <a:chExt cx="0" cy="0"/>
        </a:xfrm>
      </p:grpSpPr>
      <p:cxnSp>
        <p:nvCxnSpPr>
          <p:cNvPr id="287" name="Google Shape;28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9" name="Google Shape;289;p4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90" name="Google Shape;290;p4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91" name="Google Shape;291;p4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2" name="Google Shape;292;p4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93" name="Google Shape;293;p4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5" name="Google Shape;295;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97" name="Google Shape;297;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0" name="Google Shape;300;p4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4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 name="Google Shape;302;p4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4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304" name="Shape 304"/>
        <p:cNvGrpSpPr/>
        <p:nvPr/>
      </p:nvGrpSpPr>
      <p:grpSpPr>
        <a:xfrm>
          <a:off x="0" y="0"/>
          <a:ext cx="0" cy="0"/>
          <a:chOff x="0" y="0"/>
          <a:chExt cx="0" cy="0"/>
        </a:xfrm>
      </p:grpSpPr>
      <p:pic>
        <p:nvPicPr>
          <p:cNvPr id="305" name="Google Shape;305;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6" name="Google Shape;306;p4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08" name="Google Shape;308;p4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09" name="Google Shape;309;p4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0" name="Google Shape;310;p4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1" name="Google Shape;311;p4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12" name="Google Shape;312;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13" name="Shape 313"/>
        <p:cNvGrpSpPr/>
        <p:nvPr/>
      </p:nvGrpSpPr>
      <p:grpSpPr>
        <a:xfrm>
          <a:off x="0" y="0"/>
          <a:ext cx="0" cy="0"/>
          <a:chOff x="0" y="0"/>
          <a:chExt cx="0" cy="0"/>
        </a:xfrm>
      </p:grpSpPr>
      <p:pic>
        <p:nvPicPr>
          <p:cNvPr id="314" name="Google Shape;314;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315" name="Google Shape;315;p4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16" name="Google Shape;316;p4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17" name="Google Shape;317;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18" name="Shape 318"/>
        <p:cNvGrpSpPr/>
        <p:nvPr/>
      </p:nvGrpSpPr>
      <p:grpSpPr>
        <a:xfrm>
          <a:off x="0" y="0"/>
          <a:ext cx="0" cy="0"/>
          <a:chOff x="0" y="0"/>
          <a:chExt cx="0" cy="0"/>
        </a:xfrm>
      </p:grpSpPr>
      <p:pic>
        <p:nvPicPr>
          <p:cNvPr id="319" name="Google Shape;319;p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0" name="Google Shape;320;p4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21" name="Google Shape;321;p4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4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23" name="Google Shape;323;p4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24" name="Google Shape;324;p4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25" name="Google Shape;325;p4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26" name="Google Shape;326;p4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27" name="Google Shape;327;p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8" name="Shape 328"/>
        <p:cNvGrpSpPr/>
        <p:nvPr/>
      </p:nvGrpSpPr>
      <p:grpSpPr>
        <a:xfrm>
          <a:off x="0" y="0"/>
          <a:ext cx="0" cy="0"/>
          <a:chOff x="0" y="0"/>
          <a:chExt cx="0" cy="0"/>
        </a:xfrm>
      </p:grpSpPr>
      <p:pic>
        <p:nvPicPr>
          <p:cNvPr id="329" name="Google Shape;329;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0" name="Google Shape;330;p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31" name="Google Shape;331;p4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32" name="Google Shape;332;p4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3" name="Google Shape;333;p4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334" name="Google Shape;334;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5" name="Google Shape;335;p4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7" name="Shape 337"/>
        <p:cNvGrpSpPr/>
        <p:nvPr/>
      </p:nvGrpSpPr>
      <p:grpSpPr>
        <a:xfrm>
          <a:off x="0" y="0"/>
          <a:ext cx="0" cy="0"/>
          <a:chOff x="0" y="0"/>
          <a:chExt cx="0" cy="0"/>
        </a:xfrm>
      </p:grpSpPr>
      <p:pic>
        <p:nvPicPr>
          <p:cNvPr id="338" name="Google Shape;338;p4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9" name="Google Shape;3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 name="Google Shape;3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3" name="Google Shape;343;p4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4" name="Google Shape;344;p4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5" name="Google Shape;345;p4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6" name="Google Shape;346;p4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347" name="Shape 347"/>
        <p:cNvGrpSpPr/>
        <p:nvPr/>
      </p:nvGrpSpPr>
      <p:grpSpPr>
        <a:xfrm>
          <a:off x="0" y="0"/>
          <a:ext cx="0" cy="0"/>
          <a:chOff x="0" y="0"/>
          <a:chExt cx="0" cy="0"/>
        </a:xfrm>
      </p:grpSpPr>
      <p:sp>
        <p:nvSpPr>
          <p:cNvPr id="348" name="Google Shape;348;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1" name="Google Shape;35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3" name="Google Shape;353;p46"/>
          <p:cNvGrpSpPr/>
          <p:nvPr/>
        </p:nvGrpSpPr>
        <p:grpSpPr>
          <a:xfrm>
            <a:off x="457200" y="1378813"/>
            <a:ext cx="776889" cy="621300"/>
            <a:chOff x="457200" y="1378813"/>
            <a:chExt cx="776889" cy="621300"/>
          </a:xfrm>
        </p:grpSpPr>
        <p:sp>
          <p:nvSpPr>
            <p:cNvPr id="354" name="Google Shape;354;p4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5" name="Google Shape;355;p4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6" name="Google Shape;356;p46"/>
          <p:cNvGrpSpPr/>
          <p:nvPr/>
        </p:nvGrpSpPr>
        <p:grpSpPr>
          <a:xfrm>
            <a:off x="457200" y="2228725"/>
            <a:ext cx="776889" cy="621300"/>
            <a:chOff x="457200" y="1378813"/>
            <a:chExt cx="776889" cy="621300"/>
          </a:xfrm>
        </p:grpSpPr>
        <p:sp>
          <p:nvSpPr>
            <p:cNvPr id="357" name="Google Shape;357;p4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8" name="Google Shape;358;p4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9" name="Google Shape;359;p46"/>
          <p:cNvGrpSpPr/>
          <p:nvPr/>
        </p:nvGrpSpPr>
        <p:grpSpPr>
          <a:xfrm>
            <a:off x="457200" y="3073850"/>
            <a:ext cx="776889" cy="621300"/>
            <a:chOff x="457200" y="1378813"/>
            <a:chExt cx="776889" cy="621300"/>
          </a:xfrm>
        </p:grpSpPr>
        <p:sp>
          <p:nvSpPr>
            <p:cNvPr id="360" name="Google Shape;360;p4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1" name="Google Shape;361;p4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62" name="Google Shape;362;p46"/>
          <p:cNvGrpSpPr/>
          <p:nvPr/>
        </p:nvGrpSpPr>
        <p:grpSpPr>
          <a:xfrm>
            <a:off x="457200" y="3923750"/>
            <a:ext cx="776889" cy="621300"/>
            <a:chOff x="457200" y="1378813"/>
            <a:chExt cx="776889" cy="621300"/>
          </a:xfrm>
        </p:grpSpPr>
        <p:sp>
          <p:nvSpPr>
            <p:cNvPr id="363" name="Google Shape;363;p4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4" name="Google Shape;364;p4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5" name="Google Shape;365;p4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70" name="Google Shape;370;p4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71" name="Google Shape;371;p4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72" name="Google Shape;372;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373" name="Shape 373"/>
        <p:cNvGrpSpPr/>
        <p:nvPr/>
      </p:nvGrpSpPr>
      <p:grpSpPr>
        <a:xfrm>
          <a:off x="0" y="0"/>
          <a:ext cx="0" cy="0"/>
          <a:chOff x="0" y="0"/>
          <a:chExt cx="0" cy="0"/>
        </a:xfrm>
      </p:grpSpPr>
      <p:sp>
        <p:nvSpPr>
          <p:cNvPr id="374" name="Google Shape;37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7" name="Google Shape;37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9" name="Google Shape;379;p47"/>
          <p:cNvGrpSpPr/>
          <p:nvPr/>
        </p:nvGrpSpPr>
        <p:grpSpPr>
          <a:xfrm>
            <a:off x="457200" y="1378813"/>
            <a:ext cx="776889" cy="621300"/>
            <a:chOff x="457200" y="1378813"/>
            <a:chExt cx="776889" cy="621300"/>
          </a:xfrm>
        </p:grpSpPr>
        <p:sp>
          <p:nvSpPr>
            <p:cNvPr id="380" name="Google Shape;380;p4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81" name="Google Shape;381;p4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2" name="Google Shape;382;p47"/>
          <p:cNvGrpSpPr/>
          <p:nvPr/>
        </p:nvGrpSpPr>
        <p:grpSpPr>
          <a:xfrm>
            <a:off x="457200" y="2228725"/>
            <a:ext cx="776889" cy="621300"/>
            <a:chOff x="457200" y="1378813"/>
            <a:chExt cx="776889" cy="621300"/>
          </a:xfrm>
        </p:grpSpPr>
        <p:sp>
          <p:nvSpPr>
            <p:cNvPr id="383" name="Google Shape;383;p4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4" name="Google Shape;384;p4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5" name="Google Shape;385;p47"/>
          <p:cNvGrpSpPr/>
          <p:nvPr/>
        </p:nvGrpSpPr>
        <p:grpSpPr>
          <a:xfrm>
            <a:off x="457200" y="3073850"/>
            <a:ext cx="776889" cy="621300"/>
            <a:chOff x="457200" y="1378813"/>
            <a:chExt cx="776889" cy="621300"/>
          </a:xfrm>
        </p:grpSpPr>
        <p:sp>
          <p:nvSpPr>
            <p:cNvPr id="386" name="Google Shape;386;p4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7" name="Google Shape;387;p4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8" name="Google Shape;388;p4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92" name="Google Shape;392;p4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93" name="Google Shape;393;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4" name="Shape 394"/>
        <p:cNvGrpSpPr/>
        <p:nvPr/>
      </p:nvGrpSpPr>
      <p:grpSpPr>
        <a:xfrm>
          <a:off x="0" y="0"/>
          <a:ext cx="0" cy="0"/>
          <a:chOff x="0" y="0"/>
          <a:chExt cx="0" cy="0"/>
        </a:xfrm>
      </p:grpSpPr>
      <p:sp>
        <p:nvSpPr>
          <p:cNvPr id="395" name="Google Shape;395;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 name="Google Shape;39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00" name="Google Shape;400;p48"/>
          <p:cNvGrpSpPr/>
          <p:nvPr/>
        </p:nvGrpSpPr>
        <p:grpSpPr>
          <a:xfrm>
            <a:off x="457200" y="1300225"/>
            <a:ext cx="776889" cy="621300"/>
            <a:chOff x="457200" y="1378813"/>
            <a:chExt cx="776889" cy="621300"/>
          </a:xfrm>
        </p:grpSpPr>
        <p:sp>
          <p:nvSpPr>
            <p:cNvPr id="401" name="Google Shape;401;p4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02" name="Google Shape;402;p4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48"/>
          <p:cNvGrpSpPr/>
          <p:nvPr/>
        </p:nvGrpSpPr>
        <p:grpSpPr>
          <a:xfrm>
            <a:off x="457200" y="2000125"/>
            <a:ext cx="776889" cy="621300"/>
            <a:chOff x="457200" y="1378813"/>
            <a:chExt cx="776889" cy="621300"/>
          </a:xfrm>
        </p:grpSpPr>
        <p:sp>
          <p:nvSpPr>
            <p:cNvPr id="404" name="Google Shape;404;p4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5" name="Google Shape;405;p4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48"/>
          <p:cNvGrpSpPr/>
          <p:nvPr/>
        </p:nvGrpSpPr>
        <p:grpSpPr>
          <a:xfrm>
            <a:off x="457200" y="2692850"/>
            <a:ext cx="776889" cy="621300"/>
            <a:chOff x="457200" y="1378813"/>
            <a:chExt cx="776889" cy="621300"/>
          </a:xfrm>
        </p:grpSpPr>
        <p:sp>
          <p:nvSpPr>
            <p:cNvPr id="407" name="Google Shape;407;p4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8" name="Google Shape;408;p4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8"/>
          <p:cNvGrpSpPr/>
          <p:nvPr/>
        </p:nvGrpSpPr>
        <p:grpSpPr>
          <a:xfrm>
            <a:off x="457200" y="3390350"/>
            <a:ext cx="776889" cy="621300"/>
            <a:chOff x="457200" y="1378813"/>
            <a:chExt cx="776889" cy="621300"/>
          </a:xfrm>
        </p:grpSpPr>
        <p:sp>
          <p:nvSpPr>
            <p:cNvPr id="410" name="Google Shape;410;p4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11" name="Google Shape;411;p4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4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4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4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9" name="Google Shape;419;p48"/>
          <p:cNvGrpSpPr/>
          <p:nvPr/>
        </p:nvGrpSpPr>
        <p:grpSpPr>
          <a:xfrm>
            <a:off x="469500" y="4083075"/>
            <a:ext cx="776889" cy="621300"/>
            <a:chOff x="457200" y="1378813"/>
            <a:chExt cx="776889" cy="621300"/>
          </a:xfrm>
        </p:grpSpPr>
        <p:sp>
          <p:nvSpPr>
            <p:cNvPr id="420" name="Google Shape;420;p4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21" name="Google Shape;421;p4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425" name="Shape 425"/>
        <p:cNvGrpSpPr/>
        <p:nvPr/>
      </p:nvGrpSpPr>
      <p:grpSpPr>
        <a:xfrm>
          <a:off x="0" y="0"/>
          <a:ext cx="0" cy="0"/>
          <a:chOff x="0" y="0"/>
          <a:chExt cx="0" cy="0"/>
        </a:xfrm>
      </p:grpSpPr>
      <p:sp>
        <p:nvSpPr>
          <p:cNvPr id="426" name="Google Shape;426;p4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9" name="Google Shape;42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31" name="Google Shape;431;p49"/>
          <p:cNvGrpSpPr/>
          <p:nvPr/>
        </p:nvGrpSpPr>
        <p:grpSpPr>
          <a:xfrm>
            <a:off x="457200" y="1237825"/>
            <a:ext cx="776900" cy="486300"/>
            <a:chOff x="457200" y="1466425"/>
            <a:chExt cx="776900" cy="486300"/>
          </a:xfrm>
        </p:grpSpPr>
        <p:sp>
          <p:nvSpPr>
            <p:cNvPr id="432" name="Google Shape;432;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3" name="Google Shape;433;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4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4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49"/>
          <p:cNvGrpSpPr/>
          <p:nvPr/>
        </p:nvGrpSpPr>
        <p:grpSpPr>
          <a:xfrm>
            <a:off x="457200" y="1828900"/>
            <a:ext cx="776900" cy="486300"/>
            <a:chOff x="457200" y="1466425"/>
            <a:chExt cx="776900" cy="486300"/>
          </a:xfrm>
        </p:grpSpPr>
        <p:sp>
          <p:nvSpPr>
            <p:cNvPr id="437" name="Google Shape;437;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8" name="Google Shape;438;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4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9"/>
          <p:cNvGrpSpPr/>
          <p:nvPr/>
        </p:nvGrpSpPr>
        <p:grpSpPr>
          <a:xfrm>
            <a:off x="457200" y="2419975"/>
            <a:ext cx="776900" cy="486300"/>
            <a:chOff x="457200" y="1466425"/>
            <a:chExt cx="776900" cy="486300"/>
          </a:xfrm>
        </p:grpSpPr>
        <p:sp>
          <p:nvSpPr>
            <p:cNvPr id="441" name="Google Shape;441;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2" name="Google Shape;442;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49"/>
          <p:cNvGrpSpPr/>
          <p:nvPr/>
        </p:nvGrpSpPr>
        <p:grpSpPr>
          <a:xfrm>
            <a:off x="457200" y="3011050"/>
            <a:ext cx="776900" cy="486300"/>
            <a:chOff x="457200" y="1466425"/>
            <a:chExt cx="776900" cy="486300"/>
          </a:xfrm>
        </p:grpSpPr>
        <p:sp>
          <p:nvSpPr>
            <p:cNvPr id="445" name="Google Shape;445;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6" name="Google Shape;446;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49"/>
          <p:cNvGrpSpPr/>
          <p:nvPr/>
        </p:nvGrpSpPr>
        <p:grpSpPr>
          <a:xfrm>
            <a:off x="457200" y="3602137"/>
            <a:ext cx="776900" cy="486300"/>
            <a:chOff x="457200" y="1466425"/>
            <a:chExt cx="776900" cy="486300"/>
          </a:xfrm>
        </p:grpSpPr>
        <p:sp>
          <p:nvSpPr>
            <p:cNvPr id="449" name="Google Shape;449;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50" name="Google Shape;450;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9"/>
          <p:cNvGrpSpPr/>
          <p:nvPr/>
        </p:nvGrpSpPr>
        <p:grpSpPr>
          <a:xfrm>
            <a:off x="457200" y="4193262"/>
            <a:ext cx="776900" cy="486300"/>
            <a:chOff x="457200" y="1466425"/>
            <a:chExt cx="776900" cy="486300"/>
          </a:xfrm>
        </p:grpSpPr>
        <p:sp>
          <p:nvSpPr>
            <p:cNvPr id="453" name="Google Shape;453;p4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4" name="Google Shape;454;p4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4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4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4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461" name="Shape 461"/>
        <p:cNvGrpSpPr/>
        <p:nvPr/>
      </p:nvGrpSpPr>
      <p:grpSpPr>
        <a:xfrm>
          <a:off x="0" y="0"/>
          <a:ext cx="0" cy="0"/>
          <a:chOff x="0" y="0"/>
          <a:chExt cx="0" cy="0"/>
        </a:xfrm>
      </p:grpSpPr>
      <p:sp>
        <p:nvSpPr>
          <p:cNvPr id="462" name="Google Shape;462;p5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5" name="Google Shape;46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7" name="Google Shape;467;p50"/>
          <p:cNvGrpSpPr/>
          <p:nvPr/>
        </p:nvGrpSpPr>
        <p:grpSpPr>
          <a:xfrm>
            <a:off x="457222" y="1149803"/>
            <a:ext cx="713194" cy="446423"/>
            <a:chOff x="457200" y="1466425"/>
            <a:chExt cx="776900" cy="486300"/>
          </a:xfrm>
        </p:grpSpPr>
        <p:sp>
          <p:nvSpPr>
            <p:cNvPr id="468" name="Google Shape;468;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9" name="Google Shape;469;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5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5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50"/>
          <p:cNvGrpSpPr/>
          <p:nvPr/>
        </p:nvGrpSpPr>
        <p:grpSpPr>
          <a:xfrm>
            <a:off x="457222" y="1672428"/>
            <a:ext cx="713194" cy="446423"/>
            <a:chOff x="457200" y="1466425"/>
            <a:chExt cx="776900" cy="486300"/>
          </a:xfrm>
        </p:grpSpPr>
        <p:sp>
          <p:nvSpPr>
            <p:cNvPr id="473" name="Google Shape;473;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4" name="Google Shape;474;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5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5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50"/>
          <p:cNvGrpSpPr/>
          <p:nvPr/>
        </p:nvGrpSpPr>
        <p:grpSpPr>
          <a:xfrm>
            <a:off x="457197" y="2195578"/>
            <a:ext cx="713194" cy="446423"/>
            <a:chOff x="457200" y="1466425"/>
            <a:chExt cx="776900" cy="486300"/>
          </a:xfrm>
        </p:grpSpPr>
        <p:sp>
          <p:nvSpPr>
            <p:cNvPr id="478" name="Google Shape;478;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9" name="Google Shape;479;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5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5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50"/>
          <p:cNvGrpSpPr/>
          <p:nvPr/>
        </p:nvGrpSpPr>
        <p:grpSpPr>
          <a:xfrm>
            <a:off x="457197" y="2718203"/>
            <a:ext cx="713194" cy="446423"/>
            <a:chOff x="457200" y="1466425"/>
            <a:chExt cx="776900" cy="486300"/>
          </a:xfrm>
        </p:grpSpPr>
        <p:sp>
          <p:nvSpPr>
            <p:cNvPr id="483" name="Google Shape;483;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4" name="Google Shape;484;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5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5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50"/>
          <p:cNvGrpSpPr/>
          <p:nvPr/>
        </p:nvGrpSpPr>
        <p:grpSpPr>
          <a:xfrm>
            <a:off x="457222" y="3240828"/>
            <a:ext cx="713194" cy="446423"/>
            <a:chOff x="457200" y="1466425"/>
            <a:chExt cx="776900" cy="486300"/>
          </a:xfrm>
        </p:grpSpPr>
        <p:sp>
          <p:nvSpPr>
            <p:cNvPr id="488" name="Google Shape;488;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9" name="Google Shape;489;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5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5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50"/>
          <p:cNvGrpSpPr/>
          <p:nvPr/>
        </p:nvGrpSpPr>
        <p:grpSpPr>
          <a:xfrm>
            <a:off x="457222" y="3763453"/>
            <a:ext cx="713194" cy="446423"/>
            <a:chOff x="457200" y="1466425"/>
            <a:chExt cx="776900" cy="486300"/>
          </a:xfrm>
        </p:grpSpPr>
        <p:sp>
          <p:nvSpPr>
            <p:cNvPr id="493" name="Google Shape;493;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4" name="Google Shape;494;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5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50"/>
          <p:cNvGrpSpPr/>
          <p:nvPr/>
        </p:nvGrpSpPr>
        <p:grpSpPr>
          <a:xfrm>
            <a:off x="457222" y="4311603"/>
            <a:ext cx="713194" cy="446423"/>
            <a:chOff x="457200" y="1466425"/>
            <a:chExt cx="776900" cy="486300"/>
          </a:xfrm>
        </p:grpSpPr>
        <p:sp>
          <p:nvSpPr>
            <p:cNvPr id="498" name="Google Shape;498;p5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9" name="Google Shape;499;p5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5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1" name="Google Shape;501;p5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502" name="Shape 502"/>
        <p:cNvGrpSpPr/>
        <p:nvPr/>
      </p:nvGrpSpPr>
      <p:grpSpPr>
        <a:xfrm>
          <a:off x="0" y="0"/>
          <a:ext cx="0" cy="0"/>
          <a:chOff x="0" y="0"/>
          <a:chExt cx="0" cy="0"/>
        </a:xfrm>
      </p:grpSpPr>
      <p:sp>
        <p:nvSpPr>
          <p:cNvPr id="503" name="Google Shape;50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5" name="Google Shape;50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5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09" name="Google Shape;509;p51"/>
          <p:cNvGrpSpPr/>
          <p:nvPr/>
        </p:nvGrpSpPr>
        <p:grpSpPr>
          <a:xfrm>
            <a:off x="457181" y="1345103"/>
            <a:ext cx="533372" cy="533480"/>
            <a:chOff x="457200" y="1378813"/>
            <a:chExt cx="695400" cy="695450"/>
          </a:xfrm>
        </p:grpSpPr>
        <p:sp>
          <p:nvSpPr>
            <p:cNvPr id="510" name="Google Shape;510;p5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1" name="Google Shape;511;p5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51"/>
          <p:cNvGrpSpPr/>
          <p:nvPr/>
        </p:nvGrpSpPr>
        <p:grpSpPr>
          <a:xfrm>
            <a:off x="3228956" y="1345103"/>
            <a:ext cx="533372" cy="533480"/>
            <a:chOff x="457200" y="1378813"/>
            <a:chExt cx="695400" cy="695450"/>
          </a:xfrm>
        </p:grpSpPr>
        <p:sp>
          <p:nvSpPr>
            <p:cNvPr id="513" name="Google Shape;513;p5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4" name="Google Shape;514;p5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15" name="Google Shape;515;p5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17" name="Google Shape;517;p51"/>
          <p:cNvGrpSpPr/>
          <p:nvPr/>
        </p:nvGrpSpPr>
        <p:grpSpPr>
          <a:xfrm>
            <a:off x="6134081" y="1345853"/>
            <a:ext cx="533372" cy="533480"/>
            <a:chOff x="457200" y="1378813"/>
            <a:chExt cx="695400" cy="695450"/>
          </a:xfrm>
        </p:grpSpPr>
        <p:sp>
          <p:nvSpPr>
            <p:cNvPr id="518" name="Google Shape;518;p5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19" name="Google Shape;519;p5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20" name="Google Shape;520;p5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22" name="Google Shape;522;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523" name="Shape 523"/>
        <p:cNvGrpSpPr/>
        <p:nvPr/>
      </p:nvGrpSpPr>
      <p:grpSpPr>
        <a:xfrm>
          <a:off x="0" y="0"/>
          <a:ext cx="0" cy="0"/>
          <a:chOff x="0" y="0"/>
          <a:chExt cx="0" cy="0"/>
        </a:xfrm>
      </p:grpSpPr>
      <p:sp>
        <p:nvSpPr>
          <p:cNvPr id="524" name="Google Shape;52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8" name="Google Shape;528;p5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30" name="Google Shape;530;p5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31" name="Google Shape;531;p5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34" name="Google Shape;534;p5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35" name="Google Shape;535;p5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6" name="Google Shape;536;p52"/>
          <p:cNvGrpSpPr/>
          <p:nvPr/>
        </p:nvGrpSpPr>
        <p:grpSpPr>
          <a:xfrm>
            <a:off x="6134054" y="1345850"/>
            <a:ext cx="2298699" cy="533482"/>
            <a:chOff x="457164" y="1378809"/>
            <a:chExt cx="2997000" cy="695454"/>
          </a:xfrm>
        </p:grpSpPr>
        <p:sp>
          <p:nvSpPr>
            <p:cNvPr id="537" name="Google Shape;537;p5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38" name="Google Shape;538;p5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39" name="Google Shape;539;p5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1" name="Google Shape;541;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2" name="Google Shape;542;p5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43" name="Google Shape;543;p5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44" name="Google Shape;544;p5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545" name="Shape 545"/>
        <p:cNvGrpSpPr/>
        <p:nvPr/>
      </p:nvGrpSpPr>
      <p:grpSpPr>
        <a:xfrm>
          <a:off x="0" y="0"/>
          <a:ext cx="0" cy="0"/>
          <a:chOff x="0" y="0"/>
          <a:chExt cx="0" cy="0"/>
        </a:xfrm>
      </p:grpSpPr>
      <p:pic>
        <p:nvPicPr>
          <p:cNvPr id="546" name="Google Shape;546;p5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47" name="Google Shape;547;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9" name="Google Shape;549;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1" name="Google Shape;551;p5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52" name="Google Shape;552;p5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3" name="Google Shape;553;p5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5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5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56" name="Google Shape;556;p5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57" name="Google Shape;557;p5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59" name="Google Shape;559;p5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560" name="Shape 560"/>
        <p:cNvGrpSpPr/>
        <p:nvPr/>
      </p:nvGrpSpPr>
      <p:grpSpPr>
        <a:xfrm>
          <a:off x="0" y="0"/>
          <a:ext cx="0" cy="0"/>
          <a:chOff x="0" y="0"/>
          <a:chExt cx="0" cy="0"/>
        </a:xfrm>
      </p:grpSpPr>
      <p:grpSp>
        <p:nvGrpSpPr>
          <p:cNvPr id="561" name="Google Shape;561;p54"/>
          <p:cNvGrpSpPr/>
          <p:nvPr/>
        </p:nvGrpSpPr>
        <p:grpSpPr>
          <a:xfrm>
            <a:off x="453220" y="1424000"/>
            <a:ext cx="743726" cy="530949"/>
            <a:chOff x="453220" y="1424000"/>
            <a:chExt cx="743726" cy="530949"/>
          </a:xfrm>
        </p:grpSpPr>
        <p:sp>
          <p:nvSpPr>
            <p:cNvPr id="562" name="Google Shape;562;p5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63" name="Google Shape;563;p5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64" name="Google Shape;564;p54"/>
          <p:cNvGrpSpPr/>
          <p:nvPr/>
        </p:nvGrpSpPr>
        <p:grpSpPr>
          <a:xfrm>
            <a:off x="453233" y="2276300"/>
            <a:ext cx="743726" cy="530949"/>
            <a:chOff x="453233" y="2276300"/>
            <a:chExt cx="743726" cy="530949"/>
          </a:xfrm>
        </p:grpSpPr>
        <p:sp>
          <p:nvSpPr>
            <p:cNvPr id="565" name="Google Shape;565;p5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66" name="Google Shape;566;p5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67" name="Google Shape;56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0" name="Google Shape;57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2" name="Google Shape;572;p5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54"/>
          <p:cNvGrpSpPr/>
          <p:nvPr/>
        </p:nvGrpSpPr>
        <p:grpSpPr>
          <a:xfrm>
            <a:off x="453233" y="3128588"/>
            <a:ext cx="743726" cy="530949"/>
            <a:chOff x="453233" y="3128588"/>
            <a:chExt cx="743726" cy="530949"/>
          </a:xfrm>
        </p:grpSpPr>
        <p:sp>
          <p:nvSpPr>
            <p:cNvPr id="577" name="Google Shape;577;p5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78" name="Google Shape;578;p5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79" name="Google Shape;579;p54"/>
          <p:cNvGrpSpPr/>
          <p:nvPr/>
        </p:nvGrpSpPr>
        <p:grpSpPr>
          <a:xfrm>
            <a:off x="453233" y="3952200"/>
            <a:ext cx="743726" cy="530949"/>
            <a:chOff x="453233" y="3952200"/>
            <a:chExt cx="743726" cy="530949"/>
          </a:xfrm>
        </p:grpSpPr>
        <p:sp>
          <p:nvSpPr>
            <p:cNvPr id="580" name="Google Shape;580;p5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81" name="Google Shape;581;p5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82" name="Google Shape;582;p5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5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5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5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86" name="Shape 586"/>
        <p:cNvGrpSpPr/>
        <p:nvPr/>
      </p:nvGrpSpPr>
      <p:grpSpPr>
        <a:xfrm>
          <a:off x="0" y="0"/>
          <a:ext cx="0" cy="0"/>
          <a:chOff x="0" y="0"/>
          <a:chExt cx="0" cy="0"/>
        </a:xfrm>
      </p:grpSpPr>
      <p:sp>
        <p:nvSpPr>
          <p:cNvPr id="587" name="Google Shape;587;p5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88" name="Google Shape;588;p5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89" name="Google Shape;589;p5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90" name="Google Shape;590;p5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91" name="Google Shape;591;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5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00" name="Google Shape;600;p5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01" name="Google Shape;601;p5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5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5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04" name="Shape 604"/>
        <p:cNvGrpSpPr/>
        <p:nvPr/>
      </p:nvGrpSpPr>
      <p:grpSpPr>
        <a:xfrm>
          <a:off x="0" y="0"/>
          <a:ext cx="0" cy="0"/>
          <a:chOff x="0" y="0"/>
          <a:chExt cx="0" cy="0"/>
        </a:xfrm>
      </p:grpSpPr>
      <p:sp>
        <p:nvSpPr>
          <p:cNvPr id="605" name="Google Shape;605;p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06" name="Google Shape;606;p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07" name="Google Shape;607;p5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08" name="Google Shape;608;p5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09" name="Google Shape;609;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4" name="Google Shape;614;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18" name="Google Shape;618;p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19" name="Google Shape;619;p5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20" name="Google Shape;620;p5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21" name="Google Shape;621;p5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5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5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5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26" name="Shape 626"/>
        <p:cNvGrpSpPr/>
        <p:nvPr/>
      </p:nvGrpSpPr>
      <p:grpSpPr>
        <a:xfrm>
          <a:off x="0" y="0"/>
          <a:ext cx="0" cy="0"/>
          <a:chOff x="0" y="0"/>
          <a:chExt cx="0" cy="0"/>
        </a:xfrm>
      </p:grpSpPr>
      <p:sp>
        <p:nvSpPr>
          <p:cNvPr id="627" name="Google Shape;627;p5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28" name="Google Shape;628;p5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29" name="Google Shape;629;p5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30" name="Google Shape;630;p5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31" name="Google Shape;631;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6" name="Google Shape;636;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39" name="Google Shape;639;p5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40" name="Google Shape;640;p5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5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44" name="Shape 644"/>
        <p:cNvGrpSpPr/>
        <p:nvPr/>
      </p:nvGrpSpPr>
      <p:grpSpPr>
        <a:xfrm>
          <a:off x="0" y="0"/>
          <a:ext cx="0" cy="0"/>
          <a:chOff x="0" y="0"/>
          <a:chExt cx="0" cy="0"/>
        </a:xfrm>
      </p:grpSpPr>
      <p:sp>
        <p:nvSpPr>
          <p:cNvPr id="645" name="Google Shape;645;p5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6" name="Google Shape;646;p5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47" name="Google Shape;647;p5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8" name="Google Shape;648;p5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49" name="Google Shape;649;p5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4" name="Google Shape;654;p5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58" name="Google Shape;658;p5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59" name="Google Shape;659;p5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60" name="Google Shape;660;p5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61" name="Google Shape;661;p5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5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5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5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66" name="Shape 666"/>
        <p:cNvGrpSpPr/>
        <p:nvPr/>
      </p:nvGrpSpPr>
      <p:grpSpPr>
        <a:xfrm>
          <a:off x="0" y="0"/>
          <a:ext cx="0" cy="0"/>
          <a:chOff x="0" y="0"/>
          <a:chExt cx="0" cy="0"/>
        </a:xfrm>
      </p:grpSpPr>
      <p:grpSp>
        <p:nvGrpSpPr>
          <p:cNvPr id="667" name="Google Shape;667;p59"/>
          <p:cNvGrpSpPr/>
          <p:nvPr/>
        </p:nvGrpSpPr>
        <p:grpSpPr>
          <a:xfrm>
            <a:off x="453220" y="1424000"/>
            <a:ext cx="743726" cy="530949"/>
            <a:chOff x="453220" y="1424000"/>
            <a:chExt cx="743726" cy="530949"/>
          </a:xfrm>
        </p:grpSpPr>
        <p:sp>
          <p:nvSpPr>
            <p:cNvPr id="668" name="Google Shape;668;p5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69" name="Google Shape;669;p5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70" name="Google Shape;670;p5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71" name="Google Shape;671;p5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72" name="Google Shape;672;p5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5" name="Google Shape;675;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7" name="Google Shape;677;p5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80" name="Google Shape;680;p5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81" name="Google Shape;681;p5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5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5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85" name="Shape 685"/>
        <p:cNvGrpSpPr/>
        <p:nvPr/>
      </p:nvGrpSpPr>
      <p:grpSpPr>
        <a:xfrm>
          <a:off x="0" y="0"/>
          <a:ext cx="0" cy="0"/>
          <a:chOff x="0" y="0"/>
          <a:chExt cx="0" cy="0"/>
        </a:xfrm>
      </p:grpSpPr>
      <p:sp>
        <p:nvSpPr>
          <p:cNvPr id="686" name="Google Shape;686;p6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88" name="Google Shape;688;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9" name="Google Shape;689;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1" name="Google Shape;691;p6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6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6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6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6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6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1" name="Google Shape;701;p6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2" name="Google Shape;702;p6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3" name="Google Shape;703;p6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4" name="Google Shape;704;p6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5" name="Google Shape;705;p6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6" name="Google Shape;706;p6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7" name="Google Shape;707;p6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8" name="Google Shape;708;p6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9" name="Google Shape;709;p6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10" name="Google Shape;710;p6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711" name="Shape 711"/>
        <p:cNvGrpSpPr/>
        <p:nvPr/>
      </p:nvGrpSpPr>
      <p:grpSpPr>
        <a:xfrm>
          <a:off x="0" y="0"/>
          <a:ext cx="0" cy="0"/>
          <a:chOff x="0" y="0"/>
          <a:chExt cx="0" cy="0"/>
        </a:xfrm>
      </p:grpSpPr>
      <p:sp>
        <p:nvSpPr>
          <p:cNvPr id="712" name="Google Shape;712;p6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14" name="Google Shape;714;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5" name="Google Shape;715;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7" name="Google Shape;717;p6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6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6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6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3" name="Google Shape;723;p6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4" name="Google Shape;724;p6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5" name="Google Shape;725;p6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6" name="Google Shape;726;p6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27" name="Google Shape;727;p6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28" name="Google Shape;728;p6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729" name="Shape 729"/>
        <p:cNvGrpSpPr/>
        <p:nvPr/>
      </p:nvGrpSpPr>
      <p:grpSpPr>
        <a:xfrm>
          <a:off x="0" y="0"/>
          <a:ext cx="0" cy="0"/>
          <a:chOff x="0" y="0"/>
          <a:chExt cx="0" cy="0"/>
        </a:xfrm>
      </p:grpSpPr>
      <p:sp>
        <p:nvSpPr>
          <p:cNvPr id="730" name="Google Shape;730;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6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732" name="Google Shape;732;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6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4" name="Google Shape;734;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0" name="Google Shape;740;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1" name="Google Shape;741;p62"/>
          <p:cNvGrpSpPr/>
          <p:nvPr/>
        </p:nvGrpSpPr>
        <p:grpSpPr>
          <a:xfrm>
            <a:off x="429795" y="1274754"/>
            <a:ext cx="577822" cy="412443"/>
            <a:chOff x="453224" y="1424000"/>
            <a:chExt cx="510985" cy="364800"/>
          </a:xfrm>
        </p:grpSpPr>
        <p:sp>
          <p:nvSpPr>
            <p:cNvPr id="742" name="Google Shape;742;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3" name="Google Shape;743;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44" name="Google Shape;744;p62"/>
          <p:cNvGrpSpPr/>
          <p:nvPr/>
        </p:nvGrpSpPr>
        <p:grpSpPr>
          <a:xfrm>
            <a:off x="429795" y="1865844"/>
            <a:ext cx="577822" cy="412443"/>
            <a:chOff x="453224" y="1424000"/>
            <a:chExt cx="510985" cy="364800"/>
          </a:xfrm>
        </p:grpSpPr>
        <p:sp>
          <p:nvSpPr>
            <p:cNvPr id="745" name="Google Shape;745;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47" name="Google Shape;747;p62"/>
          <p:cNvGrpSpPr/>
          <p:nvPr/>
        </p:nvGrpSpPr>
        <p:grpSpPr>
          <a:xfrm>
            <a:off x="429795" y="2456934"/>
            <a:ext cx="577822" cy="412443"/>
            <a:chOff x="453224" y="1424000"/>
            <a:chExt cx="510985" cy="364800"/>
          </a:xfrm>
        </p:grpSpPr>
        <p:sp>
          <p:nvSpPr>
            <p:cNvPr id="748" name="Google Shape;748;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9" name="Google Shape;749;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0" name="Google Shape;750;p62"/>
          <p:cNvGrpSpPr/>
          <p:nvPr/>
        </p:nvGrpSpPr>
        <p:grpSpPr>
          <a:xfrm>
            <a:off x="429795" y="3048024"/>
            <a:ext cx="577822" cy="412443"/>
            <a:chOff x="453224" y="1424000"/>
            <a:chExt cx="510985" cy="364800"/>
          </a:xfrm>
        </p:grpSpPr>
        <p:sp>
          <p:nvSpPr>
            <p:cNvPr id="751" name="Google Shape;751;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2" name="Google Shape;752;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3" name="Google Shape;753;p62"/>
          <p:cNvGrpSpPr/>
          <p:nvPr/>
        </p:nvGrpSpPr>
        <p:grpSpPr>
          <a:xfrm>
            <a:off x="429795" y="3639114"/>
            <a:ext cx="577822" cy="412443"/>
            <a:chOff x="453224" y="1424000"/>
            <a:chExt cx="510985" cy="364800"/>
          </a:xfrm>
        </p:grpSpPr>
        <p:sp>
          <p:nvSpPr>
            <p:cNvPr id="754" name="Google Shape;754;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56" name="Google Shape;756;p62"/>
          <p:cNvGrpSpPr/>
          <p:nvPr/>
        </p:nvGrpSpPr>
        <p:grpSpPr>
          <a:xfrm>
            <a:off x="429795" y="4230204"/>
            <a:ext cx="577822" cy="412443"/>
            <a:chOff x="453224" y="1424000"/>
            <a:chExt cx="510985" cy="364800"/>
          </a:xfrm>
        </p:grpSpPr>
        <p:sp>
          <p:nvSpPr>
            <p:cNvPr id="757" name="Google Shape;757;p6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8" name="Google Shape;758;p6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9" name="Google Shape;759;p6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6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6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6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6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6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65" name="Shape 765"/>
        <p:cNvGrpSpPr/>
        <p:nvPr/>
      </p:nvGrpSpPr>
      <p:grpSpPr>
        <a:xfrm>
          <a:off x="0" y="0"/>
          <a:ext cx="0" cy="0"/>
          <a:chOff x="0" y="0"/>
          <a:chExt cx="0" cy="0"/>
        </a:xfrm>
      </p:grpSpPr>
      <p:cxnSp>
        <p:nvCxnSpPr>
          <p:cNvPr id="766" name="Google Shape;766;p6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67" name="Google Shape;767;p6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68" name="Google Shape;768;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6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70" name="Google Shape;770;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1" name="Google Shape;771;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6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63"/>
          <p:cNvGrpSpPr/>
          <p:nvPr/>
        </p:nvGrpSpPr>
        <p:grpSpPr>
          <a:xfrm>
            <a:off x="445468" y="4367943"/>
            <a:ext cx="491946" cy="359019"/>
            <a:chOff x="463425" y="1453125"/>
            <a:chExt cx="735125" cy="513838"/>
          </a:xfrm>
        </p:grpSpPr>
        <p:sp>
          <p:nvSpPr>
            <p:cNvPr id="774" name="Google Shape;774;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5" name="Google Shape;775;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76" name="Google Shape;776;p6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6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63"/>
          <p:cNvGrpSpPr/>
          <p:nvPr/>
        </p:nvGrpSpPr>
        <p:grpSpPr>
          <a:xfrm>
            <a:off x="445468" y="3832229"/>
            <a:ext cx="491946" cy="359019"/>
            <a:chOff x="463425" y="1453125"/>
            <a:chExt cx="735125" cy="513838"/>
          </a:xfrm>
        </p:grpSpPr>
        <p:sp>
          <p:nvSpPr>
            <p:cNvPr id="779" name="Google Shape;779;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0" name="Google Shape;780;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1" name="Google Shape;781;p6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6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63"/>
          <p:cNvGrpSpPr/>
          <p:nvPr/>
        </p:nvGrpSpPr>
        <p:grpSpPr>
          <a:xfrm>
            <a:off x="445468" y="3296514"/>
            <a:ext cx="491946" cy="359019"/>
            <a:chOff x="463425" y="1453125"/>
            <a:chExt cx="735125" cy="513838"/>
          </a:xfrm>
        </p:grpSpPr>
        <p:sp>
          <p:nvSpPr>
            <p:cNvPr id="784" name="Google Shape;784;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5" name="Google Shape;785;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86" name="Google Shape;786;p6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6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63"/>
          <p:cNvGrpSpPr/>
          <p:nvPr/>
        </p:nvGrpSpPr>
        <p:grpSpPr>
          <a:xfrm>
            <a:off x="445468" y="2760799"/>
            <a:ext cx="491946" cy="359019"/>
            <a:chOff x="463425" y="1453125"/>
            <a:chExt cx="735125" cy="513838"/>
          </a:xfrm>
        </p:grpSpPr>
        <p:sp>
          <p:nvSpPr>
            <p:cNvPr id="789" name="Google Shape;789;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0" name="Google Shape;790;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1" name="Google Shape;791;p6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6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63"/>
          <p:cNvGrpSpPr/>
          <p:nvPr/>
        </p:nvGrpSpPr>
        <p:grpSpPr>
          <a:xfrm>
            <a:off x="445468" y="2225085"/>
            <a:ext cx="491946" cy="359019"/>
            <a:chOff x="463425" y="1453125"/>
            <a:chExt cx="735125" cy="513838"/>
          </a:xfrm>
        </p:grpSpPr>
        <p:sp>
          <p:nvSpPr>
            <p:cNvPr id="794" name="Google Shape;794;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5" name="Google Shape;795;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6" name="Google Shape;796;p6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6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63"/>
          <p:cNvGrpSpPr/>
          <p:nvPr/>
        </p:nvGrpSpPr>
        <p:grpSpPr>
          <a:xfrm>
            <a:off x="445468" y="1689370"/>
            <a:ext cx="491946" cy="359019"/>
            <a:chOff x="463425" y="1453125"/>
            <a:chExt cx="735125" cy="513838"/>
          </a:xfrm>
        </p:grpSpPr>
        <p:sp>
          <p:nvSpPr>
            <p:cNvPr id="799" name="Google Shape;799;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0" name="Google Shape;800;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1" name="Google Shape;801;p6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6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3"/>
          <p:cNvGrpSpPr/>
          <p:nvPr/>
        </p:nvGrpSpPr>
        <p:grpSpPr>
          <a:xfrm>
            <a:off x="445468" y="1153656"/>
            <a:ext cx="491946" cy="359019"/>
            <a:chOff x="463425" y="1453125"/>
            <a:chExt cx="735125" cy="513838"/>
          </a:xfrm>
        </p:grpSpPr>
        <p:sp>
          <p:nvSpPr>
            <p:cNvPr id="804" name="Google Shape;804;p6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5" name="Google Shape;805;p6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6" name="Google Shape;806;p6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807" name="Shape 807"/>
        <p:cNvGrpSpPr/>
        <p:nvPr/>
      </p:nvGrpSpPr>
      <p:grpSpPr>
        <a:xfrm>
          <a:off x="0" y="0"/>
          <a:ext cx="0" cy="0"/>
          <a:chOff x="0" y="0"/>
          <a:chExt cx="0" cy="0"/>
        </a:xfrm>
      </p:grpSpPr>
      <p:pic>
        <p:nvPicPr>
          <p:cNvPr id="808" name="Google Shape;808;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9" name="Google Shape;809;p6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6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811" name="Google Shape;811;p6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812" name="Google Shape;812;p6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813" name="Google Shape;813;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814" name="Shape 814"/>
        <p:cNvGrpSpPr/>
        <p:nvPr/>
      </p:nvGrpSpPr>
      <p:grpSpPr>
        <a:xfrm>
          <a:off x="0" y="0"/>
          <a:ext cx="0" cy="0"/>
          <a:chOff x="0" y="0"/>
          <a:chExt cx="0" cy="0"/>
        </a:xfrm>
      </p:grpSpPr>
      <p:pic>
        <p:nvPicPr>
          <p:cNvPr id="815" name="Google Shape;815;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6" name="Google Shape;816;p6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6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818" name="Google Shape;818;p6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819" name="Google Shape;819;p6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820" name="Google Shape;82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821" name="Shape 821"/>
        <p:cNvGrpSpPr/>
        <p:nvPr/>
      </p:nvGrpSpPr>
      <p:grpSpPr>
        <a:xfrm>
          <a:off x="0" y="0"/>
          <a:ext cx="0" cy="0"/>
          <a:chOff x="0" y="0"/>
          <a:chExt cx="0" cy="0"/>
        </a:xfrm>
      </p:grpSpPr>
      <p:pic>
        <p:nvPicPr>
          <p:cNvPr id="822" name="Google Shape;822;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3" name="Google Shape;82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4" name="Google Shape;824;p6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825" name="Google Shape;825;p6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6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827" name="Shape 827"/>
        <p:cNvGrpSpPr/>
        <p:nvPr/>
      </p:nvGrpSpPr>
      <p:grpSpPr>
        <a:xfrm>
          <a:off x="0" y="0"/>
          <a:ext cx="0" cy="0"/>
          <a:chOff x="0" y="0"/>
          <a:chExt cx="0" cy="0"/>
        </a:xfrm>
      </p:grpSpPr>
      <p:pic>
        <p:nvPicPr>
          <p:cNvPr id="828" name="Google Shape;828;p6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829" name="Shape 829"/>
        <p:cNvGrpSpPr/>
        <p:nvPr/>
      </p:nvGrpSpPr>
      <p:grpSpPr>
        <a:xfrm>
          <a:off x="0" y="0"/>
          <a:ext cx="0" cy="0"/>
          <a:chOff x="0" y="0"/>
          <a:chExt cx="0" cy="0"/>
        </a:xfrm>
      </p:grpSpPr>
      <p:pic>
        <p:nvPicPr>
          <p:cNvPr id="830" name="Google Shape;830;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1" name="Google Shape;831;p6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832" name="Google Shape;832;p6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833" name="Google Shape;833;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834" name="Shape 834"/>
        <p:cNvGrpSpPr/>
        <p:nvPr/>
      </p:nvGrpSpPr>
      <p:grpSpPr>
        <a:xfrm>
          <a:off x="0" y="0"/>
          <a:ext cx="0" cy="0"/>
          <a:chOff x="0" y="0"/>
          <a:chExt cx="0" cy="0"/>
        </a:xfrm>
      </p:grpSpPr>
      <p:pic>
        <p:nvPicPr>
          <p:cNvPr id="835" name="Google Shape;835;p6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36" name="Google Shape;836;p6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39" name="Shape 839"/>
        <p:cNvGrpSpPr/>
        <p:nvPr/>
      </p:nvGrpSpPr>
      <p:grpSpPr>
        <a:xfrm>
          <a:off x="0" y="0"/>
          <a:ext cx="0" cy="0"/>
          <a:chOff x="0" y="0"/>
          <a:chExt cx="0" cy="0"/>
        </a:xfrm>
      </p:grpSpPr>
      <p:pic>
        <p:nvPicPr>
          <p:cNvPr id="840" name="Google Shape;84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7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42" name="Google Shape;842;p7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43" name="Google Shape;843;p70"/>
          <p:cNvGrpSpPr/>
          <p:nvPr/>
        </p:nvGrpSpPr>
        <p:grpSpPr>
          <a:xfrm>
            <a:off x="3972318" y="1347350"/>
            <a:ext cx="1051285" cy="920372"/>
            <a:chOff x="587700" y="-13400"/>
            <a:chExt cx="5735325" cy="5021125"/>
          </a:xfrm>
        </p:grpSpPr>
        <p:sp>
          <p:nvSpPr>
            <p:cNvPr id="844" name="Google Shape;844;p7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7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50" name="Shape 850"/>
        <p:cNvGrpSpPr/>
        <p:nvPr/>
      </p:nvGrpSpPr>
      <p:grpSpPr>
        <a:xfrm>
          <a:off x="0" y="0"/>
          <a:ext cx="0" cy="0"/>
          <a:chOff x="0" y="0"/>
          <a:chExt cx="0" cy="0"/>
        </a:xfrm>
      </p:grpSpPr>
      <p:pic>
        <p:nvPicPr>
          <p:cNvPr id="851" name="Google Shape;851;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2" name="Google Shape;852;p7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55" name="Google Shape;855;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56" name="Shape 856"/>
        <p:cNvGrpSpPr/>
        <p:nvPr/>
      </p:nvGrpSpPr>
      <p:grpSpPr>
        <a:xfrm>
          <a:off x="0" y="0"/>
          <a:ext cx="0" cy="0"/>
          <a:chOff x="0" y="0"/>
          <a:chExt cx="0" cy="0"/>
        </a:xfrm>
      </p:grpSpPr>
      <p:pic>
        <p:nvPicPr>
          <p:cNvPr id="857" name="Google Shape;857;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8" name="Google Shape;858;p7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61" name="Google Shape;861;p7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62" name="Google Shape;862;p7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63" name="Shape 863"/>
        <p:cNvGrpSpPr/>
        <p:nvPr/>
      </p:nvGrpSpPr>
      <p:grpSpPr>
        <a:xfrm>
          <a:off x="0" y="0"/>
          <a:ext cx="0" cy="0"/>
          <a:chOff x="0" y="0"/>
          <a:chExt cx="0" cy="0"/>
        </a:xfrm>
      </p:grpSpPr>
      <p:pic>
        <p:nvPicPr>
          <p:cNvPr id="864" name="Google Shape;864;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65" name="Google Shape;865;p7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66" name="Google Shape;866;p7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7" name="Google Shape;867;p7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68" name="Google Shape;868;p7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869" name="Google Shape;869;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870" name="Shape 870"/>
        <p:cNvGrpSpPr/>
        <p:nvPr/>
      </p:nvGrpSpPr>
      <p:grpSpPr>
        <a:xfrm>
          <a:off x="0" y="0"/>
          <a:ext cx="0" cy="0"/>
          <a:chOff x="0" y="0"/>
          <a:chExt cx="0" cy="0"/>
        </a:xfrm>
      </p:grpSpPr>
      <p:pic>
        <p:nvPicPr>
          <p:cNvPr id="871" name="Google Shape;871;p7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72" name="Google Shape;872;p7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73" name="Google Shape;873;p7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74" name="Google Shape;874;p7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77" name="Shape 877"/>
        <p:cNvGrpSpPr/>
        <p:nvPr/>
      </p:nvGrpSpPr>
      <p:grpSpPr>
        <a:xfrm>
          <a:off x="0" y="0"/>
          <a:ext cx="0" cy="0"/>
          <a:chOff x="0" y="0"/>
          <a:chExt cx="0" cy="0"/>
        </a:xfrm>
      </p:grpSpPr>
      <p:pic>
        <p:nvPicPr>
          <p:cNvPr id="878" name="Google Shape;878;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9" name="Google Shape;879;p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80" name="Google Shape;880;p7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81" name="Google Shape;881;p7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82" name="Google Shape;882;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83" name="Shape 883"/>
        <p:cNvGrpSpPr/>
        <p:nvPr/>
      </p:nvGrpSpPr>
      <p:grpSpPr>
        <a:xfrm>
          <a:off x="0" y="0"/>
          <a:ext cx="0" cy="0"/>
          <a:chOff x="0" y="0"/>
          <a:chExt cx="0" cy="0"/>
        </a:xfrm>
      </p:grpSpPr>
      <p:pic>
        <p:nvPicPr>
          <p:cNvPr id="884" name="Google Shape;884;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5" name="Google Shape;885;p7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9" name="Google Shape;889;p7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7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91" name="Google Shape;891;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92" name="Shape 892"/>
        <p:cNvGrpSpPr/>
        <p:nvPr/>
      </p:nvGrpSpPr>
      <p:grpSpPr>
        <a:xfrm>
          <a:off x="0" y="0"/>
          <a:ext cx="0" cy="0"/>
          <a:chOff x="0" y="0"/>
          <a:chExt cx="0" cy="0"/>
        </a:xfrm>
      </p:grpSpPr>
      <p:pic>
        <p:nvPicPr>
          <p:cNvPr id="893" name="Google Shape;893;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4" name="Google Shape;89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95" name="Google Shape;895;p77"/>
          <p:cNvGrpSpPr/>
          <p:nvPr/>
        </p:nvGrpSpPr>
        <p:grpSpPr>
          <a:xfrm>
            <a:off x="4167150" y="1202575"/>
            <a:ext cx="809700" cy="809700"/>
            <a:chOff x="1457325" y="1219200"/>
            <a:chExt cx="809700" cy="809700"/>
          </a:xfrm>
        </p:grpSpPr>
        <p:sp>
          <p:nvSpPr>
            <p:cNvPr id="896" name="Google Shape;896;p7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7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99" name="Google Shape;899;p7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900" name="Shape 900"/>
        <p:cNvGrpSpPr/>
        <p:nvPr/>
      </p:nvGrpSpPr>
      <p:grpSpPr>
        <a:xfrm>
          <a:off x="0" y="0"/>
          <a:ext cx="0" cy="0"/>
          <a:chOff x="0" y="0"/>
          <a:chExt cx="0" cy="0"/>
        </a:xfrm>
      </p:grpSpPr>
      <p:pic>
        <p:nvPicPr>
          <p:cNvPr id="901" name="Google Shape;901;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2" name="Google Shape;902;p7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7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904" name="Google Shape;904;p7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905" name="Google Shape;905;p7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906" name="Google Shape;906;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07" name="Google Shape;907;p7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9.xml"/><Relationship Id="rId42" Type="http://schemas.openxmlformats.org/officeDocument/2006/relationships/slideLayout" Target="../slideLayouts/slideLayout61.xml"/><Relationship Id="rId41" Type="http://schemas.openxmlformats.org/officeDocument/2006/relationships/slideLayout" Target="../slideLayouts/slideLayout60.xml"/><Relationship Id="rId44" Type="http://schemas.openxmlformats.org/officeDocument/2006/relationships/slideLayout" Target="../slideLayouts/slideLayout63.xml"/><Relationship Id="rId43" Type="http://schemas.openxmlformats.org/officeDocument/2006/relationships/slideLayout" Target="../slideLayouts/slideLayout62.xml"/><Relationship Id="rId46" Type="http://schemas.openxmlformats.org/officeDocument/2006/relationships/slideLayout" Target="../slideLayouts/slideLayout65.xml"/><Relationship Id="rId45" Type="http://schemas.openxmlformats.org/officeDocument/2006/relationships/slideLayout" Target="../slideLayouts/slideLayout64.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48" Type="http://schemas.openxmlformats.org/officeDocument/2006/relationships/slideLayout" Target="../slideLayouts/slideLayout67.xml"/><Relationship Id="rId47" Type="http://schemas.openxmlformats.org/officeDocument/2006/relationships/slideLayout" Target="../slideLayouts/slideLayout66.xml"/><Relationship Id="rId49" Type="http://schemas.openxmlformats.org/officeDocument/2006/relationships/slideLayout" Target="../slideLayouts/slideLayout6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33" Type="http://schemas.openxmlformats.org/officeDocument/2006/relationships/slideLayout" Target="../slideLayouts/slideLayout52.xml"/><Relationship Id="rId32" Type="http://schemas.openxmlformats.org/officeDocument/2006/relationships/slideLayout" Target="../slideLayouts/slideLayout51.xml"/><Relationship Id="rId35" Type="http://schemas.openxmlformats.org/officeDocument/2006/relationships/slideLayout" Target="../slideLayouts/slideLayout54.xml"/><Relationship Id="rId34" Type="http://schemas.openxmlformats.org/officeDocument/2006/relationships/slideLayout" Target="../slideLayouts/slideLayout53.xml"/><Relationship Id="rId37" Type="http://schemas.openxmlformats.org/officeDocument/2006/relationships/slideLayout" Target="../slideLayouts/slideLayout56.xml"/><Relationship Id="rId36" Type="http://schemas.openxmlformats.org/officeDocument/2006/relationships/slideLayout" Target="../slideLayouts/slideLayout55.xml"/><Relationship Id="rId39" Type="http://schemas.openxmlformats.org/officeDocument/2006/relationships/slideLayout" Target="../slideLayouts/slideLayout58.xml"/><Relationship Id="rId38" Type="http://schemas.openxmlformats.org/officeDocument/2006/relationships/slideLayout" Target="../slideLayouts/slideLayout57.xml"/><Relationship Id="rId20" Type="http://schemas.openxmlformats.org/officeDocument/2006/relationships/slideLayout" Target="../slideLayouts/slideLayout39.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29" Type="http://schemas.openxmlformats.org/officeDocument/2006/relationships/slideLayout" Target="../slideLayouts/slideLayout48.xml"/><Relationship Id="rId51" Type="http://schemas.openxmlformats.org/officeDocument/2006/relationships/slideLayout" Target="../slideLayouts/slideLayout70.xml"/><Relationship Id="rId50" Type="http://schemas.openxmlformats.org/officeDocument/2006/relationships/slideLayout" Target="../slideLayouts/slideLayout69.xml"/><Relationship Id="rId53" Type="http://schemas.openxmlformats.org/officeDocument/2006/relationships/slideLayout" Target="../slideLayouts/slideLayout72.xml"/><Relationship Id="rId52" Type="http://schemas.openxmlformats.org/officeDocument/2006/relationships/slideLayout" Target="../slideLayouts/slideLayout71.xml"/><Relationship Id="rId11" Type="http://schemas.openxmlformats.org/officeDocument/2006/relationships/slideLayout" Target="../slideLayouts/slideLayout30.xml"/><Relationship Id="rId55" Type="http://schemas.openxmlformats.org/officeDocument/2006/relationships/slideLayout" Target="../slideLayouts/slideLayout74.xml"/><Relationship Id="rId10" Type="http://schemas.openxmlformats.org/officeDocument/2006/relationships/slideLayout" Target="../slideLayouts/slideLayout29.xml"/><Relationship Id="rId54" Type="http://schemas.openxmlformats.org/officeDocument/2006/relationships/slideLayout" Target="../slideLayouts/slideLayout73.xml"/><Relationship Id="rId13" Type="http://schemas.openxmlformats.org/officeDocument/2006/relationships/slideLayout" Target="../slideLayouts/slideLayout32.xml"/><Relationship Id="rId57" Type="http://schemas.openxmlformats.org/officeDocument/2006/relationships/slideLayout" Target="../slideLayouts/slideLayout76.xml"/><Relationship Id="rId12" Type="http://schemas.openxmlformats.org/officeDocument/2006/relationships/slideLayout" Target="../slideLayouts/slideLayout31.xml"/><Relationship Id="rId56" Type="http://schemas.openxmlformats.org/officeDocument/2006/relationships/slideLayout" Target="../slideLayouts/slideLayout7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58" Type="http://schemas.openxmlformats.org/officeDocument/2006/relationships/theme" Target="../theme/theme1.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9" Type="http://schemas.openxmlformats.org/officeDocument/2006/relationships/slideLayout" Target="../slideLayouts/slideLayout38.xml"/><Relationship Id="rId1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3" name="Shape 123"/>
        <p:cNvGrpSpPr/>
        <p:nvPr/>
      </p:nvGrpSpPr>
      <p:grpSpPr>
        <a:xfrm>
          <a:off x="0" y="0"/>
          <a:ext cx="0" cy="0"/>
          <a:chOff x="0" y="0"/>
          <a:chExt cx="0" cy="0"/>
        </a:xfrm>
      </p:grpSpPr>
      <p:sp>
        <p:nvSpPr>
          <p:cNvPr id="124" name="Google Shape;124;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8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hyperlink" Target="http://www.youtube.com/watch?v=PyqcNX0NO_E" TargetMode="External"/><Relationship Id="rId4" Type="http://schemas.openxmlformats.org/officeDocument/2006/relationships/image" Target="../media/image7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500"/>
              <a:t>Merging and Data Cleaning </a:t>
            </a:r>
            <a:endParaRPr sz="3500"/>
          </a:p>
        </p:txBody>
      </p:sp>
      <p:sp>
        <p:nvSpPr>
          <p:cNvPr id="913" name="Google Shape;913;p7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4.3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9" name="Google Shape;100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Binning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0"/>
          <p:cNvSpPr txBox="1"/>
          <p:nvPr>
            <p:ph type="title"/>
          </p:nvPr>
        </p:nvSpPr>
        <p:spPr>
          <a:xfrm>
            <a:off x="25" y="274800"/>
            <a:ext cx="8668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 binning method places values into groups to enable more vigorous dataset customization.</a:t>
            </a:r>
            <a:endParaRPr/>
          </a:p>
        </p:txBody>
      </p:sp>
      <p:sp>
        <p:nvSpPr>
          <p:cNvPr id="1015" name="Google Shape;101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1" name="Google Shape;1021;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Binning Data: </a:t>
            </a:r>
            <a:r>
              <a:rPr lang="en">
                <a:highlight>
                  <a:srgbClr val="F2F5F9"/>
                </a:highlight>
                <a:latin typeface="Inconsolata Medium"/>
                <a:ea typeface="Inconsolata Medium"/>
                <a:cs typeface="Inconsolata Medium"/>
                <a:sym typeface="Inconsolata Medium"/>
              </a:rPr>
              <a:t>pd.cut()</a:t>
            </a:r>
            <a:endParaRPr>
              <a:highlight>
                <a:srgbClr val="F2F5F9"/>
              </a:highlight>
              <a:latin typeface="Inconsolata Medium"/>
              <a:ea typeface="Inconsolata Medium"/>
              <a:cs typeface="Inconsolata Medium"/>
              <a:sym typeface="Inconsolata Medium"/>
            </a:endParaRPr>
          </a:p>
        </p:txBody>
      </p:sp>
      <p:sp>
        <p:nvSpPr>
          <p:cNvPr id="1022" name="Google Shape;1022;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highlight>
                  <a:srgbClr val="F2F5F9"/>
                </a:highlight>
                <a:latin typeface="Inconsolata Medium"/>
                <a:ea typeface="Inconsolata Medium"/>
                <a:cs typeface="Inconsolata Medium"/>
                <a:sym typeface="Inconsolata Medium"/>
              </a:rPr>
              <a:t>pd.cut()</a:t>
            </a:r>
            <a:r>
              <a:rPr lang="en"/>
              <a:t> </a:t>
            </a:r>
            <a:r>
              <a:rPr lang="en"/>
              <a:t>when you need to segment and sort data values into bins. </a:t>
            </a:r>
            <a:br>
              <a:rPr lang="en"/>
            </a:br>
            <a:r>
              <a:rPr lang="en"/>
              <a:t>This function is also useful for going from a continuous variable to a </a:t>
            </a:r>
            <a:br>
              <a:rPr lang="en"/>
            </a:br>
            <a:r>
              <a:rPr lang="en"/>
              <a:t>categorical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023" name="Google Shape;1023;p91"/>
          <p:cNvPicPr preferRelativeResize="0"/>
          <p:nvPr/>
        </p:nvPicPr>
        <p:blipFill>
          <a:blip r:embed="rId3">
            <a:alphaModFix/>
          </a:blip>
          <a:stretch>
            <a:fillRect/>
          </a:stretch>
        </p:blipFill>
        <p:spPr>
          <a:xfrm>
            <a:off x="475225" y="1722250"/>
            <a:ext cx="6659600" cy="285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9" name="Google Shape;1029;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Binning Data</a:t>
            </a:r>
            <a:endParaRPr>
              <a:highlight>
                <a:srgbClr val="F2F5F9"/>
              </a:highlight>
              <a:latin typeface="Inconsolata Medium"/>
              <a:ea typeface="Inconsolata Medium"/>
              <a:cs typeface="Inconsolata Medium"/>
              <a:sym typeface="Inconsolata Medium"/>
            </a:endParaRPr>
          </a:p>
        </p:txBody>
      </p:sp>
      <p:sp>
        <p:nvSpPr>
          <p:cNvPr id="1030" name="Google Shape;1030;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Binning is so powerful because, after creating and applying these bins, we can group the DataFrame according to those values, and then conduct a higher-level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031" name="Google Shape;1031;p92"/>
          <p:cNvPicPr preferRelativeResize="0"/>
          <p:nvPr/>
        </p:nvPicPr>
        <p:blipFill>
          <a:blip r:embed="rId3">
            <a:alphaModFix/>
          </a:blip>
          <a:stretch>
            <a:fillRect/>
          </a:stretch>
        </p:blipFill>
        <p:spPr>
          <a:xfrm>
            <a:off x="493225" y="1659025"/>
            <a:ext cx="5340339" cy="32122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3"/>
          <p:cNvSpPr txBox="1"/>
          <p:nvPr>
            <p:ph type="title"/>
          </p:nvPr>
        </p:nvSpPr>
        <p:spPr>
          <a:xfrm>
            <a:off x="1400" y="274875"/>
            <a:ext cx="85677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Binning Movies</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test your binning skills by creating bins for movies based on their IMDb user vote count.</a:t>
            </a:r>
            <a:endParaRPr sz="1800">
              <a:latin typeface="Roboto"/>
              <a:ea typeface="Roboto"/>
              <a:cs typeface="Roboto"/>
              <a:sym typeface="Roboto"/>
            </a:endParaRPr>
          </a:p>
        </p:txBody>
      </p:sp>
      <p:sp>
        <p:nvSpPr>
          <p:cNvPr id="1037" name="Google Shape;1037;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9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Binning Movies</a:t>
            </a:r>
            <a:endParaRPr/>
          </a:p>
        </p:txBody>
      </p:sp>
      <p:sp>
        <p:nvSpPr>
          <p:cNvPr id="1044" name="Google Shape;1044;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45" name="Google Shape;1045;p94"/>
          <p:cNvGraphicFramePr/>
          <p:nvPr/>
        </p:nvGraphicFramePr>
        <p:xfrm>
          <a:off x="254850" y="784725"/>
          <a:ext cx="3000000" cy="3000000"/>
        </p:xfrm>
        <a:graphic>
          <a:graphicData uri="http://schemas.openxmlformats.org/drawingml/2006/table">
            <a:tbl>
              <a:tblPr>
                <a:noFill/>
                <a:tableStyleId>{12620EC1-6385-43A7-9689-1F10CDF330CE}</a:tableStyleId>
              </a:tblPr>
              <a:tblGrid>
                <a:gridCol w="1288550"/>
                <a:gridCol w="7345750"/>
              </a:tblGrid>
              <a:tr h="345275">
                <a:tc rowSpan="6">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37150" marB="137150" marR="182875"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Read in the CSV file provided, and print it to the screen.</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6712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Find the minimum </a:t>
                      </a:r>
                      <a:r>
                        <a:rPr lang="en" sz="1300">
                          <a:solidFill>
                            <a:srgbClr val="FFFFFF"/>
                          </a:solidFill>
                          <a:highlight>
                            <a:srgbClr val="043461"/>
                          </a:highlight>
                          <a:latin typeface="Inconsolata Medium"/>
                          <a:ea typeface="Inconsolata Medium"/>
                          <a:cs typeface="Inconsolata Medium"/>
                          <a:sym typeface="Inconsolata Medium"/>
                        </a:rPr>
                        <a:t>"IMDB user vote count"</a:t>
                      </a:r>
                      <a:r>
                        <a:rPr lang="en" sz="1300">
                          <a:solidFill>
                            <a:srgbClr val="043461"/>
                          </a:solidFill>
                          <a:latin typeface="Roboto"/>
                          <a:ea typeface="Roboto"/>
                          <a:cs typeface="Roboto"/>
                          <a:sym typeface="Roboto"/>
                        </a:rPr>
                        <a:t> and maximum </a:t>
                      </a:r>
                      <a:r>
                        <a:rPr lang="en" sz="1300">
                          <a:solidFill>
                            <a:srgbClr val="FFFFFF"/>
                          </a:solidFill>
                          <a:highlight>
                            <a:srgbClr val="043461"/>
                          </a:highlight>
                          <a:latin typeface="Inconsolata Medium"/>
                          <a:ea typeface="Inconsolata Medium"/>
                          <a:cs typeface="Inconsolata Medium"/>
                          <a:sym typeface="Inconsolata Medium"/>
                        </a:rPr>
                        <a:t>"IMDB user vote count"</a:t>
                      </a:r>
                      <a:r>
                        <a:rPr lang="en" sz="1300">
                          <a:solidFill>
                            <a:srgbClr val="043461"/>
                          </a:solidFill>
                          <a:latin typeface="Roboto"/>
                          <a:ea typeface="Roboto"/>
                          <a:cs typeface="Roboto"/>
                          <a:sym typeface="Roboto"/>
                        </a:rPr>
                        <a:t>.</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460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Using the minimum and maximum </a:t>
                      </a:r>
                      <a:r>
                        <a:rPr lang="en" sz="1300">
                          <a:solidFill>
                            <a:srgbClr val="FFFFFF"/>
                          </a:solidFill>
                          <a:highlight>
                            <a:srgbClr val="043461"/>
                          </a:highlight>
                          <a:latin typeface="Inconsolata Medium"/>
                          <a:ea typeface="Inconsolata Medium"/>
                          <a:cs typeface="Inconsolata Medium"/>
                          <a:sym typeface="Inconsolata Medium"/>
                        </a:rPr>
                        <a:t>"votes"</a:t>
                      </a:r>
                      <a:r>
                        <a:rPr lang="en" sz="1300">
                          <a:solidFill>
                            <a:srgbClr val="043461"/>
                          </a:solidFill>
                          <a:latin typeface="Roboto"/>
                          <a:ea typeface="Roboto"/>
                          <a:cs typeface="Roboto"/>
                          <a:sym typeface="Roboto"/>
                        </a:rPr>
                        <a:t> as a reference, create 9 bins to slice the data into.</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0707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Create a new column called </a:t>
                      </a:r>
                      <a:r>
                        <a:rPr lang="en" sz="1300">
                          <a:solidFill>
                            <a:srgbClr val="FFFFFF"/>
                          </a:solidFill>
                          <a:highlight>
                            <a:srgbClr val="043461"/>
                          </a:highlight>
                          <a:latin typeface="Inconsolata Medium"/>
                          <a:ea typeface="Inconsolata Medium"/>
                          <a:cs typeface="Inconsolata Medium"/>
                          <a:sym typeface="Inconsolata Medium"/>
                        </a:rPr>
                        <a:t>"IMDB User Votes Group"</a:t>
                      </a:r>
                      <a:r>
                        <a:rPr lang="en" sz="1300">
                          <a:solidFill>
                            <a:srgbClr val="043461"/>
                          </a:solidFill>
                          <a:latin typeface="Roboto"/>
                          <a:ea typeface="Roboto"/>
                          <a:cs typeface="Roboto"/>
                          <a:sym typeface="Roboto"/>
                        </a:rPr>
                        <a:t>, and fill it with the values collected through your slicing.</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1160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Group the DataFrame based on the values within </a:t>
                      </a:r>
                      <a:r>
                        <a:rPr lang="en" sz="1300">
                          <a:solidFill>
                            <a:srgbClr val="FFFFFF"/>
                          </a:solidFill>
                          <a:highlight>
                            <a:srgbClr val="043461"/>
                          </a:highlight>
                          <a:latin typeface="Inconsolata Medium"/>
                          <a:ea typeface="Inconsolata Medium"/>
                          <a:cs typeface="Inconsolata Medium"/>
                          <a:sym typeface="Inconsolata Medium"/>
                        </a:rPr>
                        <a:t>"IMDB User Votes Group"</a:t>
                      </a:r>
                      <a:r>
                        <a:rPr lang="en" sz="1300">
                          <a:solidFill>
                            <a:srgbClr val="043461"/>
                          </a:solidFill>
                          <a:latin typeface="Roboto"/>
                          <a:ea typeface="Roboto"/>
                          <a:cs typeface="Roboto"/>
                          <a:sym typeface="Roboto"/>
                        </a:rPr>
                        <a:t>.</a:t>
                      </a:r>
                      <a:endParaRPr sz="13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9047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Find out how many rows fall into each group before finding the averages for </a:t>
                      </a:r>
                      <a:r>
                        <a:rPr lang="en" sz="1300">
                          <a:solidFill>
                            <a:srgbClr val="FFFFFF"/>
                          </a:solidFill>
                          <a:highlight>
                            <a:srgbClr val="043461"/>
                          </a:highlight>
                          <a:latin typeface="Inconsolata Medium"/>
                          <a:ea typeface="Inconsolata Medium"/>
                          <a:cs typeface="Inconsolata Medium"/>
                          <a:sym typeface="Inconsolata Medium"/>
                        </a:rPr>
                        <a:t>"RottenTomatoes"</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"RottenTomatoes_User"</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"Metacritic"</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"Metacritic_User"</a:t>
                      </a:r>
                      <a:r>
                        <a:rPr lang="en" sz="1300">
                          <a:solidFill>
                            <a:srgbClr val="043461"/>
                          </a:solidFill>
                          <a:latin typeface="Roboto"/>
                          <a:ea typeface="Roboto"/>
                          <a:cs typeface="Roboto"/>
                          <a:sym typeface="Roboto"/>
                        </a:rPr>
                        <a:t>, and </a:t>
                      </a:r>
                      <a:r>
                        <a:rPr lang="en" sz="1300">
                          <a:solidFill>
                            <a:srgbClr val="FFFFFF"/>
                          </a:solidFill>
                          <a:highlight>
                            <a:srgbClr val="043461"/>
                          </a:highlight>
                          <a:latin typeface="Inconsolata Medium"/>
                          <a:ea typeface="Inconsolata Medium"/>
                          <a:cs typeface="Inconsolata Medium"/>
                          <a:sym typeface="Inconsolata Medium"/>
                        </a:rPr>
                        <a:t>"IMDB"</a:t>
                      </a:r>
                      <a:r>
                        <a:rPr lang="en" sz="1300">
                          <a:solidFill>
                            <a:srgbClr val="043461"/>
                          </a:solidFill>
                          <a:latin typeface="Roboto"/>
                          <a:ea typeface="Roboto"/>
                          <a:cs typeface="Roboto"/>
                          <a:sym typeface="Roboto"/>
                        </a:rPr>
                        <a:t>.</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6" name="Google Shape;1056;p9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Mapping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7"/>
          <p:cNvSpPr txBox="1"/>
          <p:nvPr>
            <p:ph type="title"/>
          </p:nvPr>
        </p:nvSpPr>
        <p:spPr>
          <a:xfrm>
            <a:off x="25" y="274800"/>
            <a:ext cx="8693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Similar to Excel’s number formats, Pandas unlocks the same functionality by using the </a:t>
            </a:r>
            <a:r>
              <a:rPr lang="en" sz="3000">
                <a:solidFill>
                  <a:srgbClr val="000000"/>
                </a:solidFill>
                <a:highlight>
                  <a:srgbClr val="F2F5F9"/>
                </a:highlight>
                <a:latin typeface="Inconsolata Medium"/>
                <a:ea typeface="Inconsolata Medium"/>
                <a:cs typeface="Inconsolata Medium"/>
                <a:sym typeface="Inconsolata Medium"/>
              </a:rPr>
              <a:t>df.map()</a:t>
            </a:r>
            <a:r>
              <a:rPr lang="en" sz="3000"/>
              <a:t> method, which allows users to style entire columns at once.</a:t>
            </a:r>
            <a:endParaRPr sz="3000"/>
          </a:p>
        </p:txBody>
      </p:sp>
      <p:sp>
        <p:nvSpPr>
          <p:cNvPr id="1062" name="Google Shape;1062;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919" name="Google Shape;919;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22" name="Google Shape;922;p8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23" name="Google Shape;923;p8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24" name="Google Shape;924;p8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25" name="Google Shape;925;p80"/>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Merge DataFrames and distinguish between inner, outer, left, and right merges.</a:t>
            </a:r>
            <a:endParaRPr>
              <a:solidFill>
                <a:srgbClr val="043461"/>
              </a:solidFill>
              <a:latin typeface="Roboto"/>
              <a:ea typeface="Roboto"/>
              <a:cs typeface="Roboto"/>
              <a:sym typeface="Roboto"/>
            </a:endParaRPr>
          </a:p>
        </p:txBody>
      </p:sp>
      <p:sp>
        <p:nvSpPr>
          <p:cNvPr id="926" name="Google Shape;926;p80"/>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Slice data by using the </a:t>
            </a:r>
            <a:r>
              <a:rPr lang="en">
                <a:solidFill>
                  <a:srgbClr val="FFFFFF"/>
                </a:solidFill>
                <a:highlight>
                  <a:srgbClr val="043461"/>
                </a:highlight>
                <a:latin typeface="Inconsolata Medium"/>
                <a:ea typeface="Inconsolata Medium"/>
                <a:cs typeface="Inconsolata Medium"/>
                <a:sym typeface="Inconsolata Medium"/>
              </a:rPr>
              <a:t>cut()</a:t>
            </a:r>
            <a:r>
              <a:rPr lang="en">
                <a:solidFill>
                  <a:srgbClr val="043461"/>
                </a:solidFill>
                <a:latin typeface="Roboto"/>
                <a:ea typeface="Roboto"/>
                <a:cs typeface="Roboto"/>
                <a:sym typeface="Roboto"/>
              </a:rPr>
              <a:t> method, and create new values based on a series of bins. </a:t>
            </a:r>
            <a:endParaRPr>
              <a:solidFill>
                <a:srgbClr val="043461"/>
              </a:solidFill>
              <a:latin typeface="Roboto"/>
              <a:ea typeface="Roboto"/>
              <a:cs typeface="Roboto"/>
              <a:sym typeface="Roboto"/>
            </a:endParaRPr>
          </a:p>
        </p:txBody>
      </p:sp>
      <p:sp>
        <p:nvSpPr>
          <p:cNvPr id="927" name="Google Shape;927;p80"/>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Fix Python/Pandas bugs within Jupyter Notebook. </a:t>
            </a:r>
            <a:endParaRPr>
              <a:solidFill>
                <a:srgbClr val="043461"/>
              </a:solidFill>
              <a:latin typeface="Roboto"/>
              <a:ea typeface="Roboto"/>
              <a:cs typeface="Roboto"/>
              <a:sym typeface="Roboto"/>
            </a:endParaRPr>
          </a:p>
        </p:txBody>
      </p:sp>
      <p:sp>
        <p:nvSpPr>
          <p:cNvPr id="928" name="Google Shape;928;p80"/>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Use Google to explore additional Pandas functionality.</a:t>
            </a:r>
            <a:endParaRPr>
              <a:solidFill>
                <a:srgbClr val="043461"/>
              </a:solidFill>
              <a:latin typeface="Roboto"/>
              <a:ea typeface="Roboto"/>
              <a:cs typeface="Roboto"/>
              <a:sym typeface="Roboto"/>
            </a:endParaRPr>
          </a:p>
        </p:txBody>
      </p:sp>
      <p:sp>
        <p:nvSpPr>
          <p:cNvPr id="929" name="Google Shape;929;p8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30" name="Google Shape;930;p8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31" name="Google Shape;931;p8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32" name="Google Shape;932;p8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8" name="Google Shape;1068;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Mapping</a:t>
            </a:r>
            <a:endParaRPr/>
          </a:p>
        </p:txBody>
      </p:sp>
      <p:sp>
        <p:nvSpPr>
          <p:cNvPr id="1069" name="Google Shape;1069;p98"/>
          <p:cNvSpPr/>
          <p:nvPr/>
        </p:nvSpPr>
        <p:spPr>
          <a:xfrm>
            <a:off x="453220" y="8144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70" name="Google Shape;1070;p98"/>
          <p:cNvSpPr/>
          <p:nvPr/>
        </p:nvSpPr>
        <p:spPr>
          <a:xfrm flipH="1" rot="10800000">
            <a:off x="453220" y="1092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1" name="Google Shape;1071;p98"/>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72" name="Google Shape;1072;p98"/>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3" name="Google Shape;1073;p98"/>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highlight>
                  <a:srgbClr val="043461"/>
                </a:highlight>
                <a:latin typeface="Inconsolata"/>
                <a:ea typeface="Inconsolata"/>
                <a:cs typeface="Inconsolata"/>
                <a:sym typeface="Inconsolata"/>
              </a:rPr>
              <a:t>df[&lt;COLUMN&gt;].map(&lt;FORMAT STRING&gt;.format)</a:t>
            </a:r>
            <a:r>
              <a:rPr lang="en" sz="1200">
                <a:solidFill>
                  <a:srgbClr val="043461"/>
                </a:solidFill>
                <a:latin typeface="Roboto"/>
                <a:ea typeface="Roboto"/>
                <a:cs typeface="Roboto"/>
                <a:sym typeface="Roboto"/>
              </a:rPr>
              <a:t> </a:t>
            </a:r>
            <a:r>
              <a:rPr lang="en" sz="1200">
                <a:solidFill>
                  <a:srgbClr val="043461"/>
                </a:solidFill>
                <a:latin typeface="Roboto"/>
                <a:ea typeface="Roboto"/>
                <a:cs typeface="Roboto"/>
                <a:sym typeface="Roboto"/>
              </a:rPr>
              <a:t>enables users to modify the styling of an entire column.</a:t>
            </a:r>
            <a:endParaRPr sz="1200">
              <a:solidFill>
                <a:srgbClr val="043461"/>
              </a:solidFill>
              <a:latin typeface="Roboto"/>
              <a:ea typeface="Roboto"/>
              <a:cs typeface="Roboto"/>
              <a:sym typeface="Roboto"/>
            </a:endParaRPr>
          </a:p>
        </p:txBody>
      </p:sp>
      <p:sp>
        <p:nvSpPr>
          <p:cNvPr id="1074" name="Google Shape;1074;p98"/>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To convert values into a typical dollar format, use </a:t>
            </a:r>
            <a:r>
              <a:rPr lang="en" sz="1200">
                <a:solidFill>
                  <a:srgbClr val="FFFFFF"/>
                </a:solidFill>
                <a:highlight>
                  <a:srgbClr val="043461"/>
                </a:highlight>
                <a:latin typeface="Inconsolata Medium"/>
                <a:ea typeface="Inconsolata Medium"/>
                <a:cs typeface="Inconsolata Medium"/>
                <a:sym typeface="Inconsolata Medium"/>
              </a:rPr>
              <a:t>"${:.2f}"</a:t>
            </a:r>
            <a:r>
              <a:rPr lang="en" sz="1200">
                <a:solidFill>
                  <a:srgbClr val="043461"/>
                </a:solidFill>
                <a:latin typeface="Roboto"/>
                <a:ea typeface="Roboto"/>
                <a:cs typeface="Roboto"/>
                <a:sym typeface="Roboto"/>
              </a:rPr>
              <a:t>. This places a dollar sign before the value, which has been rounded to two decimal places.</a:t>
            </a:r>
            <a:endParaRPr sz="1200">
              <a:solidFill>
                <a:srgbClr val="043461"/>
              </a:solidFill>
              <a:latin typeface="Roboto"/>
              <a:ea typeface="Roboto"/>
              <a:cs typeface="Roboto"/>
              <a:sym typeface="Roboto"/>
            </a:endParaRPr>
          </a:p>
        </p:txBody>
      </p:sp>
      <p:sp>
        <p:nvSpPr>
          <p:cNvPr id="1075" name="Google Shape;1075;p98"/>
          <p:cNvSpPr/>
          <p:nvPr/>
        </p:nvSpPr>
        <p:spPr>
          <a:xfrm>
            <a:off x="1352550" y="2159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Using </a:t>
            </a:r>
            <a:r>
              <a:rPr lang="en" sz="1200">
                <a:solidFill>
                  <a:srgbClr val="FFFFFF"/>
                </a:solidFill>
                <a:highlight>
                  <a:srgbClr val="043461"/>
                </a:highlight>
                <a:latin typeface="Inconsolata Medium"/>
                <a:ea typeface="Inconsolata Medium"/>
                <a:cs typeface="Inconsolata Medium"/>
                <a:sym typeface="Inconsolata Medium"/>
              </a:rPr>
              <a:t>"{:,}"</a:t>
            </a:r>
            <a:r>
              <a:rPr lang="en" sz="1200">
                <a:solidFill>
                  <a:srgbClr val="043461"/>
                </a:solidFill>
                <a:latin typeface="Roboto"/>
                <a:ea typeface="Roboto"/>
                <a:cs typeface="Roboto"/>
                <a:sym typeface="Roboto"/>
              </a:rPr>
              <a:t> </a:t>
            </a:r>
            <a:r>
              <a:rPr lang="en" sz="1200">
                <a:solidFill>
                  <a:srgbClr val="043461"/>
                </a:solidFill>
                <a:latin typeface="Roboto"/>
                <a:ea typeface="Roboto"/>
                <a:cs typeface="Roboto"/>
                <a:sym typeface="Roboto"/>
              </a:rPr>
              <a:t>will split a number up so that it uses comma notation.</a:t>
            </a:r>
            <a:endParaRPr sz="1200">
              <a:solidFill>
                <a:srgbClr val="043461"/>
              </a:solidFill>
              <a:latin typeface="Roboto"/>
              <a:ea typeface="Roboto"/>
              <a:cs typeface="Roboto"/>
              <a:sym typeface="Roboto"/>
            </a:endParaRPr>
          </a:p>
        </p:txBody>
      </p:sp>
      <p:sp>
        <p:nvSpPr>
          <p:cNvPr id="1076" name="Google Shape;1076;p98"/>
          <p:cNvSpPr/>
          <p:nvPr/>
        </p:nvSpPr>
        <p:spPr>
          <a:xfrm>
            <a:off x="453233" y="22141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77" name="Google Shape;1077;p98"/>
          <p:cNvSpPr/>
          <p:nvPr/>
        </p:nvSpPr>
        <p:spPr>
          <a:xfrm flipH="1" rot="10800000">
            <a:off x="453233" y="24927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78" name="Google Shape;1078;p98"/>
          <p:cNvPicPr preferRelativeResize="0"/>
          <p:nvPr/>
        </p:nvPicPr>
        <p:blipFill>
          <a:blip r:embed="rId3">
            <a:alphaModFix/>
          </a:blip>
          <a:stretch>
            <a:fillRect/>
          </a:stretch>
        </p:blipFill>
        <p:spPr>
          <a:xfrm>
            <a:off x="1352550" y="2848912"/>
            <a:ext cx="4656402" cy="1999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4" name="Google Shape;1084;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Mapping</a:t>
            </a:r>
            <a:endParaRPr/>
          </a:p>
        </p:txBody>
      </p:sp>
      <p:sp>
        <p:nvSpPr>
          <p:cNvPr id="1085" name="Google Shape;1085;p99"/>
          <p:cNvSpPr/>
          <p:nvPr/>
        </p:nvSpPr>
        <p:spPr>
          <a:xfrm>
            <a:off x="453220" y="8144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6" name="Google Shape;1086;p99"/>
          <p:cNvSpPr/>
          <p:nvPr/>
        </p:nvSpPr>
        <p:spPr>
          <a:xfrm flipH="1" rot="10800000">
            <a:off x="453220" y="1092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7" name="Google Shape;1087;p99"/>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8" name="Google Shape;1088;p99"/>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9" name="Google Shape;1089;p99"/>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Format mapping only really works once. It will return errors if the same code is run multiple times without restarting the kernel. Therefore, formatting is usually applied near the end of an application. </a:t>
            </a:r>
            <a:endParaRPr sz="1100">
              <a:solidFill>
                <a:srgbClr val="043461"/>
              </a:solidFill>
              <a:latin typeface="Roboto"/>
              <a:ea typeface="Roboto"/>
              <a:cs typeface="Roboto"/>
              <a:sym typeface="Roboto"/>
            </a:endParaRPr>
          </a:p>
        </p:txBody>
      </p:sp>
      <p:sp>
        <p:nvSpPr>
          <p:cNvPr id="1090" name="Google Shape;1090;p99"/>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It will also format NaN values, so it is a good idea to run a </a:t>
            </a:r>
            <a:r>
              <a:rPr lang="en" sz="1100">
                <a:solidFill>
                  <a:srgbClr val="FFFFFF"/>
                </a:solidFill>
                <a:highlight>
                  <a:srgbClr val="043461"/>
                </a:highlight>
                <a:latin typeface="Inconsolata Medium"/>
                <a:ea typeface="Inconsolata Medium"/>
                <a:cs typeface="Inconsolata Medium"/>
                <a:sym typeface="Inconsolata Medium"/>
              </a:rPr>
              <a:t>.fillna()</a:t>
            </a:r>
            <a:r>
              <a:rPr lang="en" sz="1100">
                <a:solidFill>
                  <a:srgbClr val="043461"/>
                </a:solidFill>
                <a:latin typeface="Roboto"/>
                <a:ea typeface="Roboto"/>
                <a:cs typeface="Roboto"/>
                <a:sym typeface="Roboto"/>
              </a:rPr>
              <a:t> or .</a:t>
            </a:r>
            <a:r>
              <a:rPr lang="en" sz="1100">
                <a:solidFill>
                  <a:srgbClr val="FFFFFF"/>
                </a:solidFill>
                <a:highlight>
                  <a:srgbClr val="043461"/>
                </a:highlight>
                <a:latin typeface="Inconsolata Medium"/>
                <a:ea typeface="Inconsolata Medium"/>
                <a:cs typeface="Inconsolata Medium"/>
                <a:sym typeface="Inconsolata Medium"/>
              </a:rPr>
              <a:t>dropna()</a:t>
            </a:r>
            <a:r>
              <a:rPr lang="en" sz="1100">
                <a:solidFill>
                  <a:srgbClr val="043461"/>
                </a:solidFill>
                <a:latin typeface="Roboto"/>
                <a:ea typeface="Roboto"/>
                <a:cs typeface="Roboto"/>
                <a:sym typeface="Roboto"/>
              </a:rPr>
              <a:t> to avoid formatting null values.</a:t>
            </a:r>
            <a:endParaRPr sz="1100">
              <a:solidFill>
                <a:srgbClr val="043461"/>
              </a:solidFill>
              <a:latin typeface="Roboto"/>
              <a:ea typeface="Roboto"/>
              <a:cs typeface="Roboto"/>
              <a:sym typeface="Roboto"/>
            </a:endParaRPr>
          </a:p>
        </p:txBody>
      </p:sp>
      <p:sp>
        <p:nvSpPr>
          <p:cNvPr id="1091" name="Google Shape;1091;p99"/>
          <p:cNvSpPr/>
          <p:nvPr/>
        </p:nvSpPr>
        <p:spPr>
          <a:xfrm>
            <a:off x="1352550" y="2159450"/>
            <a:ext cx="3734100" cy="814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Format mapping also can change the data type of a column, so all calculations should be handled before modifying the formatting.</a:t>
            </a:r>
            <a:endParaRPr sz="1100">
              <a:solidFill>
                <a:srgbClr val="043461"/>
              </a:solidFill>
              <a:latin typeface="Roboto"/>
              <a:ea typeface="Roboto"/>
              <a:cs typeface="Roboto"/>
              <a:sym typeface="Roboto"/>
            </a:endParaRPr>
          </a:p>
        </p:txBody>
      </p:sp>
      <p:sp>
        <p:nvSpPr>
          <p:cNvPr id="1092" name="Google Shape;1092;p99"/>
          <p:cNvSpPr/>
          <p:nvPr/>
        </p:nvSpPr>
        <p:spPr>
          <a:xfrm>
            <a:off x="453233" y="22141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93" name="Google Shape;1093;p99"/>
          <p:cNvSpPr/>
          <p:nvPr/>
        </p:nvSpPr>
        <p:spPr>
          <a:xfrm flipH="1" rot="10800000">
            <a:off x="453233" y="24927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094" name="Google Shape;1094;p99"/>
          <p:cNvPicPr preferRelativeResize="0"/>
          <p:nvPr/>
        </p:nvPicPr>
        <p:blipFill rotWithShape="1">
          <a:blip r:embed="rId3">
            <a:alphaModFix/>
          </a:blip>
          <a:srcRect b="9140" l="0" r="0" t="0"/>
          <a:stretch/>
        </p:blipFill>
        <p:spPr>
          <a:xfrm>
            <a:off x="5251600" y="2169013"/>
            <a:ext cx="3734200" cy="253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0"/>
          <p:cNvSpPr txBox="1"/>
          <p:nvPr>
            <p:ph type="title"/>
          </p:nvPr>
        </p:nvSpPr>
        <p:spPr>
          <a:xfrm>
            <a:off x="1400" y="274875"/>
            <a:ext cx="85677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Cleaning Crowdfunding</a:t>
            </a:r>
            <a:endParaRPr sz="3600"/>
          </a:p>
          <a:p>
            <a:pPr indent="0" lvl="0" marL="0" rtl="0" algn="l">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take a dataset similar to your first homework, clean it up, and format it. </a:t>
            </a:r>
            <a:endParaRPr sz="18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800"/>
              </a:spcBef>
              <a:spcAft>
                <a:spcPts val="800"/>
              </a:spcAft>
              <a:buNone/>
            </a:pPr>
            <a:r>
              <a:t/>
            </a:r>
            <a:endParaRPr sz="1800">
              <a:latin typeface="Roboto"/>
              <a:ea typeface="Roboto"/>
              <a:cs typeface="Roboto"/>
              <a:sym typeface="Roboto"/>
            </a:endParaRPr>
          </a:p>
        </p:txBody>
      </p:sp>
      <p:sp>
        <p:nvSpPr>
          <p:cNvPr id="1100" name="Google Shape;1100;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1" name="Google Shape;1101;p10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30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Cleaning Crowdfunding</a:t>
            </a:r>
            <a:endParaRPr/>
          </a:p>
        </p:txBody>
      </p:sp>
      <p:sp>
        <p:nvSpPr>
          <p:cNvPr id="1107" name="Google Shape;1107;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instructions for this activity are contained within the Jupyter Notebook.</a:t>
            </a:r>
            <a:endParaRPr/>
          </a:p>
        </p:txBody>
      </p:sp>
      <p:pic>
        <p:nvPicPr>
          <p:cNvPr id="1109" name="Google Shape;1109;p101"/>
          <p:cNvPicPr preferRelativeResize="0"/>
          <p:nvPr/>
        </p:nvPicPr>
        <p:blipFill>
          <a:blip r:embed="rId3">
            <a:alphaModFix/>
          </a:blip>
          <a:stretch>
            <a:fillRect/>
          </a:stretch>
        </p:blipFill>
        <p:spPr>
          <a:xfrm>
            <a:off x="490225" y="1183050"/>
            <a:ext cx="5164012" cy="358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119" name="Google Shape;1119;p103" title="40 minute Countdown timer (with alarm)">
            <a:hlinkClick r:id="rId3"/>
          </p:cNvPr>
          <p:cNvPicPr preferRelativeResize="0"/>
          <p:nvPr/>
        </p:nvPicPr>
        <p:blipFill>
          <a:blip r:embed="rId4">
            <a:alphaModFix/>
          </a:blip>
          <a:stretch>
            <a:fillRect/>
          </a:stretch>
        </p:blipFill>
        <p:spPr>
          <a:xfrm>
            <a:off x="152400" y="3198048"/>
            <a:ext cx="2345525" cy="1759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0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Bug Fixing</a:t>
            </a:r>
            <a:endParaRPr/>
          </a:p>
        </p:txBody>
      </p:sp>
      <p:sp>
        <p:nvSpPr>
          <p:cNvPr id="1125" name="Google Shape;1125;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Bug-Fixing Bonanza</a:t>
            </a:r>
            <a:endParaRPr/>
          </a:p>
        </p:txBody>
      </p:sp>
      <p:sp>
        <p:nvSpPr>
          <p:cNvPr id="1131" name="Google Shape;1131;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a:t>
            </a:r>
            <a:r>
              <a:rPr lang="en"/>
              <a:t> error is returned as the application attempts to collect the average value within the </a:t>
            </a:r>
            <a:r>
              <a:rPr lang="en">
                <a:solidFill>
                  <a:srgbClr val="FF0000"/>
                </a:solidFill>
                <a:highlight>
                  <a:srgbClr val="F2F5F9"/>
                </a:highlight>
                <a:latin typeface="Inconsolata Medium"/>
                <a:ea typeface="Inconsolata Medium"/>
                <a:cs typeface="Inconsolata Medium"/>
                <a:sym typeface="Inconsolata Medium"/>
              </a:rPr>
              <a:t>Percentage</a:t>
            </a:r>
            <a:r>
              <a:rPr lang="en"/>
              <a:t> column.</a:t>
            </a:r>
            <a:endParaRPr/>
          </a:p>
        </p:txBody>
      </p:sp>
      <p:pic>
        <p:nvPicPr>
          <p:cNvPr id="1133" name="Google Shape;1133;p105"/>
          <p:cNvPicPr preferRelativeResize="0"/>
          <p:nvPr/>
        </p:nvPicPr>
        <p:blipFill>
          <a:blip r:embed="rId3">
            <a:alphaModFix/>
          </a:blip>
          <a:stretch>
            <a:fillRect/>
          </a:stretch>
        </p:blipFill>
        <p:spPr>
          <a:xfrm>
            <a:off x="493662" y="1549900"/>
            <a:ext cx="8156674" cy="185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Bug-Fixing Bonanza</a:t>
            </a:r>
            <a:endParaRPr>
              <a:solidFill>
                <a:schemeClr val="dk1"/>
              </a:solidFill>
            </a:endParaRPr>
          </a:p>
          <a:p>
            <a:pPr indent="0" lvl="0" marL="0" rtl="0" algn="l">
              <a:spcBef>
                <a:spcPts val="0"/>
              </a:spcBef>
              <a:spcAft>
                <a:spcPts val="0"/>
              </a:spcAft>
              <a:buNone/>
            </a:pPr>
            <a:r>
              <a:t/>
            </a:r>
            <a:endParaRPr/>
          </a:p>
        </p:txBody>
      </p:sp>
      <p:sp>
        <p:nvSpPr>
          <p:cNvPr id="1139" name="Google Shape;1139;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first step: Keep calm.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Bugs happen all the time, and they are rarely the end of the world. In fact, most bugs that you’ll encounter are simple enough to solve as long as you know how and where to look for the solution.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40" name="Google Shape;1140;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Bug-Fixing Bonanza</a:t>
            </a:r>
            <a:endParaRPr/>
          </a:p>
        </p:txBody>
      </p:sp>
      <p:sp>
        <p:nvSpPr>
          <p:cNvPr id="1146" name="Google Shape;1146;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7" name="Google Shape;1147;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second step: Figure out what the bug is and where it’s located.</a:t>
            </a:r>
            <a:endParaRPr/>
          </a:p>
        </p:txBody>
      </p:sp>
      <p:sp>
        <p:nvSpPr>
          <p:cNvPr id="1148" name="Google Shape;1148;p107"/>
          <p:cNvSpPr txBox="1"/>
          <p:nvPr>
            <p:ph idx="3" type="body"/>
          </p:nvPr>
        </p:nvSpPr>
        <p:spPr>
          <a:xfrm>
            <a:off x="175" y="1225300"/>
            <a:ext cx="9144000" cy="37575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0"/>
              </a:spcBef>
              <a:spcAft>
                <a:spcPts val="0"/>
              </a:spcAft>
              <a:buSzPts val="1400"/>
              <a:buChar char="●"/>
            </a:pPr>
            <a:r>
              <a:rPr lang="en"/>
              <a:t>Jupyter Notebook makes it easy to find the erroneous block of code because the error will always be returned in the space following the erroneous cell.</a:t>
            </a:r>
            <a:endParaRPr/>
          </a:p>
          <a:p>
            <a:pPr indent="-180340" lvl="0" marL="320040" rtl="0" algn="l">
              <a:lnSpc>
                <a:spcPct val="115000"/>
              </a:lnSpc>
              <a:spcBef>
                <a:spcPts val="1000"/>
              </a:spcBef>
              <a:spcAft>
                <a:spcPts val="0"/>
              </a:spcAft>
              <a:buSzPts val="1400"/>
              <a:buChar char="●"/>
            </a:pPr>
            <a:r>
              <a:rPr lang="en"/>
              <a:t>Unfortunately, Pandas is not known for returning clearly understandable error text. In fact, it often returns large blocks of text that can easily confuse those who do not know the library's underlying code. The line following </a:t>
            </a:r>
            <a:r>
              <a:rPr lang="en">
                <a:solidFill>
                  <a:srgbClr val="FFFFFF"/>
                </a:solidFill>
                <a:highlight>
                  <a:srgbClr val="000000"/>
                </a:highlight>
                <a:latin typeface="Inconsolata Medium"/>
                <a:ea typeface="Inconsolata Medium"/>
                <a:cs typeface="Inconsolata Medium"/>
                <a:sym typeface="Inconsolata Medium"/>
              </a:rPr>
              <a:t>KeyError:</a:t>
            </a:r>
            <a:r>
              <a:rPr lang="en"/>
              <a:t> is generally a good starting point.</a:t>
            </a:r>
            <a:endParaRPr/>
          </a:p>
          <a:p>
            <a:pPr indent="-180340" lvl="0" marL="320040" rtl="0" algn="l">
              <a:lnSpc>
                <a:spcPct val="115000"/>
              </a:lnSpc>
              <a:spcBef>
                <a:spcPts val="1000"/>
              </a:spcBef>
              <a:spcAft>
                <a:spcPts val="0"/>
              </a:spcAft>
              <a:buSzPts val="1400"/>
              <a:buChar char="●"/>
            </a:pPr>
            <a:r>
              <a:rPr lang="en"/>
              <a:t>For example, the text following </a:t>
            </a:r>
            <a:r>
              <a:rPr lang="en">
                <a:solidFill>
                  <a:srgbClr val="FFFFFF"/>
                </a:solidFill>
                <a:highlight>
                  <a:srgbClr val="000000"/>
                </a:highlight>
                <a:latin typeface="Inconsolata Medium"/>
                <a:ea typeface="Inconsolata Medium"/>
                <a:cs typeface="Inconsolata Medium"/>
                <a:sym typeface="Inconsolata Medium"/>
              </a:rPr>
              <a:t>ValueError:</a:t>
            </a:r>
            <a:r>
              <a:rPr lang="en"/>
              <a:t> within the current code lets the programmer know that Pandas cannot convert the string values in the </a:t>
            </a:r>
            <a:r>
              <a:rPr lang="en">
                <a:solidFill>
                  <a:srgbClr val="FFFFFF"/>
                </a:solidFill>
                <a:highlight>
                  <a:schemeClr val="dk1"/>
                </a:highlight>
                <a:latin typeface="Inconsolata Medium"/>
                <a:ea typeface="Inconsolata Medium"/>
                <a:cs typeface="Inconsolata Medium"/>
                <a:sym typeface="Inconsolata Medium"/>
              </a:rPr>
              <a:t>Percentage</a:t>
            </a:r>
            <a:r>
              <a:rPr lang="en"/>
              <a:t> </a:t>
            </a:r>
            <a:r>
              <a:rPr lang="en"/>
              <a:t>column to floats.</a:t>
            </a:r>
            <a:br>
              <a:rPr lang="en"/>
            </a:br>
            <a:br>
              <a:rPr lang="en"/>
            </a:br>
            <a:endParaRPr/>
          </a:p>
          <a:p>
            <a:pPr indent="-180340" lvl="0" marL="320040" rtl="0" algn="l">
              <a:lnSpc>
                <a:spcPct val="115000"/>
              </a:lnSpc>
              <a:spcBef>
                <a:spcPts val="1000"/>
              </a:spcBef>
              <a:spcAft>
                <a:spcPts val="1000"/>
              </a:spcAft>
              <a:buSzPts val="1400"/>
              <a:buChar char="●"/>
            </a:pPr>
            <a:r>
              <a:rPr lang="en"/>
              <a:t>If the error text isn’t entirely clear, it can be helpful to print out variables/columns to the console to uncover the bug’s location. For example, printing out the </a:t>
            </a:r>
            <a:r>
              <a:rPr lang="en">
                <a:solidFill>
                  <a:srgbClr val="FFFFFF"/>
                </a:solidFill>
                <a:highlight>
                  <a:srgbClr val="000000"/>
                </a:highlight>
                <a:latin typeface="Inconsolata Medium"/>
                <a:ea typeface="Inconsolata Medium"/>
                <a:cs typeface="Inconsolata Medium"/>
                <a:sym typeface="Inconsolata Medium"/>
              </a:rPr>
              <a:t>Percentage</a:t>
            </a:r>
            <a:r>
              <a:rPr lang="en"/>
              <a:t> series lets the programmer know that the data type of this Series is an object and not a float.</a:t>
            </a:r>
            <a:endParaRPr/>
          </a:p>
        </p:txBody>
      </p:sp>
      <p:sp>
        <p:nvSpPr>
          <p:cNvPr id="1149" name="Google Shape;1149;p107"/>
          <p:cNvSpPr/>
          <p:nvPr/>
        </p:nvSpPr>
        <p:spPr>
          <a:xfrm>
            <a:off x="804000" y="3268450"/>
            <a:ext cx="5334300" cy="364800"/>
          </a:xfrm>
          <a:prstGeom prst="rect">
            <a:avLst/>
          </a:prstGeom>
          <a:solidFill>
            <a:srgbClr val="F2F5F9"/>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consolata Medium"/>
                <a:ea typeface="Inconsolata Medium"/>
                <a:cs typeface="Inconsolata Medium"/>
                <a:sym typeface="Inconsolata Medium"/>
              </a:rPr>
              <a:t> </a:t>
            </a:r>
            <a:r>
              <a:rPr lang="en">
                <a:solidFill>
                  <a:srgbClr val="FF0000"/>
                </a:solidFill>
                <a:latin typeface="Inconsolata Medium"/>
                <a:ea typeface="Inconsolata Medium"/>
                <a:cs typeface="Inconsolata Medium"/>
                <a:sym typeface="Inconsolata Medium"/>
              </a:rPr>
              <a:t>ValueError</a:t>
            </a:r>
            <a:r>
              <a:rPr lang="en">
                <a:latin typeface="Inconsolata Medium"/>
                <a:ea typeface="Inconsolata Medium"/>
                <a:cs typeface="Inconsolata Medium"/>
                <a:sym typeface="Inconsolata Medium"/>
              </a:rPr>
              <a:t>: could not convert string to float:</a:t>
            </a:r>
            <a:endParaRPr>
              <a:latin typeface="Inconsolata Medium"/>
              <a:ea typeface="Inconsolata Medium"/>
              <a:cs typeface="Inconsolata Medium"/>
              <a:sym typeface="Inconsolat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 DataFrames</a:t>
            </a:r>
            <a:endParaRPr/>
          </a:p>
        </p:txBody>
      </p:sp>
      <p:sp>
        <p:nvSpPr>
          <p:cNvPr id="938" name="Google Shape;938;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Bug-Fixing Bonanza</a:t>
            </a:r>
            <a:endParaRPr/>
          </a:p>
        </p:txBody>
      </p:sp>
      <p:sp>
        <p:nvSpPr>
          <p:cNvPr id="1155" name="Google Shape;1155;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6" name="Google Shape;1156;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third step: Research the error online to find solutions.</a:t>
            </a:r>
            <a:endParaRPr/>
          </a:p>
        </p:txBody>
      </p:sp>
      <p:sp>
        <p:nvSpPr>
          <p:cNvPr id="1157" name="Google Shape;1157;p108"/>
          <p:cNvSpPr txBox="1"/>
          <p:nvPr>
            <p:ph idx="3" type="body"/>
          </p:nvPr>
        </p:nvSpPr>
        <p:spPr>
          <a:xfrm>
            <a:off x="175" y="1225300"/>
            <a:ext cx="9144000" cy="37575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0"/>
              </a:spcBef>
              <a:spcAft>
                <a:spcPts val="0"/>
              </a:spcAft>
              <a:buSzPts val="1400"/>
              <a:buChar char="●"/>
            </a:pPr>
            <a:r>
              <a:rPr lang="en"/>
              <a:t>The key part to this step is coming up with an accurate way to describe the bug, which can take multiple attempts, but it is a skill that will develop over time.</a:t>
            </a:r>
            <a:endParaRPr/>
          </a:p>
          <a:p>
            <a:pPr indent="-180340" lvl="0" marL="320040" rtl="0" algn="l">
              <a:lnSpc>
                <a:spcPct val="115000"/>
              </a:lnSpc>
              <a:spcBef>
                <a:spcPts val="1000"/>
              </a:spcBef>
              <a:spcAft>
                <a:spcPts val="0"/>
              </a:spcAft>
              <a:buSzPts val="1400"/>
              <a:buChar char="●"/>
            </a:pPr>
            <a:r>
              <a:rPr lang="en"/>
              <a:t>Google is the programmer's best friend, as typing in a description of the bug will often bring up links to possible solutions. If not, simply alter the search a bit until a solution is discovered.</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180340" lvl="0" marL="320040" rtl="0" algn="l">
              <a:lnSpc>
                <a:spcPct val="115000"/>
              </a:lnSpc>
              <a:spcBef>
                <a:spcPts val="1000"/>
              </a:spcBef>
              <a:spcAft>
                <a:spcPts val="1000"/>
              </a:spcAft>
              <a:buSzPts val="1400"/>
              <a:buChar char="●"/>
            </a:pPr>
            <a:r>
              <a:rPr lang="en"/>
              <a:t>This particular problem requires the code to drop the percentages within the </a:t>
            </a:r>
            <a:r>
              <a:rPr lang="en">
                <a:solidFill>
                  <a:srgbClr val="FFFFFF"/>
                </a:solidFill>
                <a:highlight>
                  <a:srgbClr val="000000"/>
                </a:highlight>
                <a:latin typeface="Inconsolata Medium"/>
                <a:ea typeface="Inconsolata Medium"/>
                <a:cs typeface="Inconsolata Medium"/>
                <a:sym typeface="Inconsolata Medium"/>
              </a:rPr>
              <a:t>Percentage</a:t>
            </a:r>
            <a:r>
              <a:rPr lang="en"/>
              <a:t> column, so the search could be more specific and add that information.</a:t>
            </a:r>
            <a:endParaRPr/>
          </a:p>
        </p:txBody>
      </p:sp>
      <p:pic>
        <p:nvPicPr>
          <p:cNvPr id="1158" name="Google Shape;1158;p108"/>
          <p:cNvPicPr preferRelativeResize="0"/>
          <p:nvPr/>
        </p:nvPicPr>
        <p:blipFill>
          <a:blip r:embed="rId3">
            <a:alphaModFix/>
          </a:blip>
          <a:stretch>
            <a:fillRect/>
          </a:stretch>
        </p:blipFill>
        <p:spPr>
          <a:xfrm>
            <a:off x="610128" y="2343150"/>
            <a:ext cx="6733195" cy="702775"/>
          </a:xfrm>
          <a:prstGeom prst="rect">
            <a:avLst/>
          </a:prstGeom>
          <a:noFill/>
          <a:ln>
            <a:noFill/>
          </a:ln>
        </p:spPr>
      </p:pic>
      <p:sp>
        <p:nvSpPr>
          <p:cNvPr id="1159" name="Google Shape;1159;p108"/>
          <p:cNvSpPr/>
          <p:nvPr/>
        </p:nvSpPr>
        <p:spPr>
          <a:xfrm>
            <a:off x="1371225" y="2496750"/>
            <a:ext cx="4894500" cy="41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Pandas cannot convert string to float</a:t>
            </a:r>
            <a:endParaRPr/>
          </a:p>
        </p:txBody>
      </p:sp>
      <p:pic>
        <p:nvPicPr>
          <p:cNvPr id="1160" name="Google Shape;1160;p108"/>
          <p:cNvPicPr preferRelativeResize="0"/>
          <p:nvPr/>
        </p:nvPicPr>
        <p:blipFill>
          <a:blip r:embed="rId3">
            <a:alphaModFix/>
          </a:blip>
          <a:stretch>
            <a:fillRect/>
          </a:stretch>
        </p:blipFill>
        <p:spPr>
          <a:xfrm>
            <a:off x="607053" y="3787875"/>
            <a:ext cx="6733195" cy="702775"/>
          </a:xfrm>
          <a:prstGeom prst="rect">
            <a:avLst/>
          </a:prstGeom>
          <a:noFill/>
          <a:ln>
            <a:noFill/>
          </a:ln>
        </p:spPr>
      </p:pic>
      <p:sp>
        <p:nvSpPr>
          <p:cNvPr id="1161" name="Google Shape;1161;p108"/>
          <p:cNvSpPr/>
          <p:nvPr/>
        </p:nvSpPr>
        <p:spPr>
          <a:xfrm>
            <a:off x="1368150" y="3941475"/>
            <a:ext cx="4894500" cy="41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Pandas cannot convert string to float percentages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9"/>
          <p:cNvSpPr txBox="1"/>
          <p:nvPr>
            <p:ph type="title"/>
          </p:nvPr>
        </p:nvSpPr>
        <p:spPr>
          <a:xfrm>
            <a:off x="1400" y="274875"/>
            <a:ext cx="85677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Bug-Fixing Bonanza</a:t>
            </a:r>
            <a:endParaRPr sz="3600"/>
          </a:p>
          <a:p>
            <a:pPr indent="0" lvl="0" marL="0" rtl="0" algn="l">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provided with a Pandas project containing TONS of bugs. Your job is to take the application and fix it up so that it works properly. </a:t>
            </a:r>
            <a:endParaRPr sz="18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800"/>
              </a:spcBef>
              <a:spcAft>
                <a:spcPts val="800"/>
              </a:spcAft>
              <a:buNone/>
            </a:pPr>
            <a:r>
              <a:t/>
            </a:r>
            <a:endParaRPr sz="1800">
              <a:latin typeface="Roboto"/>
              <a:ea typeface="Roboto"/>
              <a:cs typeface="Roboto"/>
              <a:sym typeface="Roboto"/>
            </a:endParaRPr>
          </a:p>
        </p:txBody>
      </p:sp>
      <p:sp>
        <p:nvSpPr>
          <p:cNvPr id="1167" name="Google Shape;116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10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35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Bug-Fixing Bonanza </a:t>
            </a:r>
            <a:endParaRPr/>
          </a:p>
        </p:txBody>
      </p:sp>
      <p:sp>
        <p:nvSpPr>
          <p:cNvPr id="1174" name="Google Shape;117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75" name="Google Shape;1175;p110"/>
          <p:cNvGraphicFramePr/>
          <p:nvPr/>
        </p:nvGraphicFramePr>
        <p:xfrm>
          <a:off x="354400" y="937125"/>
          <a:ext cx="3000000" cy="3000000"/>
        </p:xfrm>
        <a:graphic>
          <a:graphicData uri="http://schemas.openxmlformats.org/drawingml/2006/table">
            <a:tbl>
              <a:tblPr>
                <a:noFill/>
                <a:tableStyleId>{12620EC1-6385-43A7-9689-1F10CDF330CE}</a:tableStyleId>
              </a:tblPr>
              <a:tblGrid>
                <a:gridCol w="1404675"/>
                <a:gridCol w="7030525"/>
              </a:tblGrid>
              <a:tr h="471400">
                <a:tc rowSpan="2">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Search the provided Jupyter notebook, and attempt to fix as many bugs as possible. There are a lot, and the bugs get harder to resolve as the code progresses.</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92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Once you have finished bug fixing, perform some additional analysis on the provided dataset. What interesting theories and/or conclusions can you draw about bedbugs in New York City? As long as you challenge yourself, bugs will pop up and you’ll get more bug-fixing practice.</a:t>
                      </a:r>
                      <a:endParaRPr sz="12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rowSpan="2">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Hints</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After fixing the bugs in each block of code, make sure to run the cell below for an updated error.</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6517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A few new concepts are covered within this Jupyter notebook. The most complex of these concepts is multi-indexing, and it is very likely that this is where many will get held up. Don’t worry: Multi-indexing is not in the homework, and it is not required outside of this activity. It is simply an interesting, powerful feature of Pandas.</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Merging DataFrames</a:t>
            </a:r>
            <a:endParaRPr/>
          </a:p>
        </p:txBody>
      </p:sp>
      <p:sp>
        <p:nvSpPr>
          <p:cNvPr id="944" name="Google Shape;944;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What’s Merging?</a:t>
            </a:r>
            <a:endParaRPr/>
          </a:p>
        </p:txBody>
      </p:sp>
      <p:sp>
        <p:nvSpPr>
          <p:cNvPr id="946" name="Google Shape;946;p82"/>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7" name="Google Shape;947;p82"/>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48" name="Google Shape;948;p82"/>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9" name="Google Shape;949;p82"/>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50" name="Google Shape;950;p82"/>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Sometimes, an analyst will receive data split across multiple tables and sources.</a:t>
            </a:r>
            <a:endParaRPr sz="1500">
              <a:solidFill>
                <a:srgbClr val="043461"/>
              </a:solidFill>
              <a:latin typeface="Roboto"/>
              <a:ea typeface="Roboto"/>
              <a:cs typeface="Roboto"/>
              <a:sym typeface="Roboto"/>
            </a:endParaRPr>
          </a:p>
        </p:txBody>
      </p:sp>
      <p:sp>
        <p:nvSpPr>
          <p:cNvPr id="951" name="Google Shape;951;p82"/>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Working across multiple tables is error-prone and confusing.</a:t>
            </a:r>
            <a:endParaRPr sz="1500">
              <a:solidFill>
                <a:srgbClr val="043461"/>
              </a:solidFill>
              <a:latin typeface="Roboto"/>
              <a:ea typeface="Roboto"/>
              <a:cs typeface="Roboto"/>
              <a:sym typeface="Roboto"/>
            </a:endParaRPr>
          </a:p>
        </p:txBody>
      </p:sp>
      <p:sp>
        <p:nvSpPr>
          <p:cNvPr id="952" name="Google Shape;952;p82"/>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500">
                <a:solidFill>
                  <a:srgbClr val="043461"/>
                </a:solidFill>
                <a:latin typeface="Roboto"/>
                <a:ea typeface="Roboto"/>
                <a:cs typeface="Roboto"/>
                <a:sym typeface="Roboto"/>
              </a:rPr>
              <a:t>Merging </a:t>
            </a:r>
            <a:r>
              <a:rPr lang="en" sz="1500">
                <a:solidFill>
                  <a:srgbClr val="043461"/>
                </a:solidFill>
                <a:latin typeface="Roboto"/>
                <a:ea typeface="Roboto"/>
                <a:cs typeface="Roboto"/>
                <a:sym typeface="Roboto"/>
              </a:rPr>
              <a:t>is the process of combining two tables based on shared data.</a:t>
            </a:r>
            <a:endParaRPr sz="1500">
              <a:solidFill>
                <a:srgbClr val="043461"/>
              </a:solidFill>
              <a:latin typeface="Roboto"/>
              <a:ea typeface="Roboto"/>
              <a:cs typeface="Roboto"/>
              <a:sym typeface="Roboto"/>
            </a:endParaRPr>
          </a:p>
        </p:txBody>
      </p:sp>
      <p:sp>
        <p:nvSpPr>
          <p:cNvPr id="953" name="Google Shape;953;p82"/>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Shared data can be an identical column in both tables or a shared index.</a:t>
            </a:r>
            <a:endParaRPr sz="1500">
              <a:solidFill>
                <a:srgbClr val="043461"/>
              </a:solidFill>
              <a:latin typeface="Roboto"/>
              <a:ea typeface="Roboto"/>
              <a:cs typeface="Roboto"/>
              <a:sym typeface="Roboto"/>
            </a:endParaRPr>
          </a:p>
        </p:txBody>
      </p:sp>
      <p:sp>
        <p:nvSpPr>
          <p:cNvPr id="954" name="Google Shape;954;p82"/>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55" name="Google Shape;955;p82"/>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56" name="Google Shape;956;p82"/>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57" name="Google Shape;957;p82"/>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58" name="Google Shape;958;p82"/>
          <p:cNvSpPr/>
          <p:nvPr/>
        </p:nvSpPr>
        <p:spPr>
          <a:xfrm>
            <a:off x="13525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In Pandas, we can merge separate DataFrames by using the </a:t>
            </a:r>
            <a:r>
              <a:rPr lang="en" sz="1500">
                <a:solidFill>
                  <a:srgbClr val="FFFFFF"/>
                </a:solidFill>
                <a:highlight>
                  <a:srgbClr val="043461"/>
                </a:highlight>
                <a:latin typeface="Inconsolata Medium"/>
                <a:ea typeface="Inconsolata Medium"/>
                <a:cs typeface="Inconsolata Medium"/>
                <a:sym typeface="Inconsolata Medium"/>
              </a:rPr>
              <a:t>pd.merge()</a:t>
            </a:r>
            <a:r>
              <a:rPr lang="en" sz="1500">
                <a:solidFill>
                  <a:srgbClr val="043461"/>
                </a:solidFill>
                <a:latin typeface="Roboto"/>
                <a:ea typeface="Roboto"/>
                <a:cs typeface="Roboto"/>
                <a:sym typeface="Roboto"/>
              </a:rPr>
              <a:t> method.</a:t>
            </a:r>
            <a:endParaRPr sz="1500">
              <a:solidFill>
                <a:srgbClr val="043461"/>
              </a:solidFill>
              <a:latin typeface="Roboto"/>
              <a:ea typeface="Roboto"/>
              <a:cs typeface="Roboto"/>
              <a:sym typeface="Roboto"/>
            </a:endParaRPr>
          </a:p>
        </p:txBody>
      </p:sp>
      <p:sp>
        <p:nvSpPr>
          <p:cNvPr id="959" name="Google Shape;959;p82"/>
          <p:cNvSpPr/>
          <p:nvPr/>
        </p:nvSpPr>
        <p:spPr>
          <a:xfrm>
            <a:off x="453233" y="4035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60" name="Google Shape;960;p82"/>
          <p:cNvSpPr/>
          <p:nvPr/>
        </p:nvSpPr>
        <p:spPr>
          <a:xfrm flipH="1" rot="10800000">
            <a:off x="453233" y="4313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Merging DataFrames: Inner Joins  </a:t>
            </a:r>
            <a:endParaRPr/>
          </a:p>
        </p:txBody>
      </p:sp>
      <p:sp>
        <p:nvSpPr>
          <p:cNvPr id="966" name="Google Shape;966;p83"/>
          <p:cNvSpPr txBox="1"/>
          <p:nvPr>
            <p:ph idx="1" type="subTitle"/>
          </p:nvPr>
        </p:nvSpPr>
        <p:spPr>
          <a:xfrm>
            <a:off x="0" y="675975"/>
            <a:ext cx="93075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inner join is</a:t>
            </a:r>
            <a:r>
              <a:rPr lang="en"/>
              <a:t> the default method for combining DataFrames by using </a:t>
            </a:r>
            <a:r>
              <a:rPr lang="en">
                <a:solidFill>
                  <a:srgbClr val="FFFFFF"/>
                </a:solidFill>
                <a:highlight>
                  <a:srgbClr val="000000"/>
                </a:highlight>
                <a:latin typeface="Inconsolata Medium"/>
                <a:ea typeface="Inconsolata Medium"/>
                <a:cs typeface="Inconsolata Medium"/>
                <a:sym typeface="Inconsolata Medium"/>
              </a:rPr>
              <a:t>pd.merge()</a:t>
            </a:r>
            <a:r>
              <a:rPr lang="en"/>
              <a:t>. It only returns data whose values match. Rows that do not include matching data will be dropped from the combined DataFrame.</a:t>
            </a:r>
            <a:endParaRPr/>
          </a:p>
        </p:txBody>
      </p:sp>
      <p:sp>
        <p:nvSpPr>
          <p:cNvPr id="967" name="Google Shape;96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68" name="Google Shape;968;p83"/>
          <p:cNvPicPr preferRelativeResize="0"/>
          <p:nvPr/>
        </p:nvPicPr>
        <p:blipFill>
          <a:blip r:embed="rId3">
            <a:alphaModFix/>
          </a:blip>
          <a:stretch>
            <a:fillRect/>
          </a:stretch>
        </p:blipFill>
        <p:spPr>
          <a:xfrm>
            <a:off x="375625" y="1762000"/>
            <a:ext cx="7516244" cy="291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Merging DataFrames: Outer Joins</a:t>
            </a:r>
            <a:endParaRPr/>
          </a:p>
        </p:txBody>
      </p:sp>
      <p:sp>
        <p:nvSpPr>
          <p:cNvPr id="974" name="Google Shape;974;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Outer joins combine the DataFrames whether or not any of the rows match. They must be declared as a parameter within the </a:t>
            </a:r>
            <a:r>
              <a:rPr lang="en">
                <a:solidFill>
                  <a:srgbClr val="FFFFFF"/>
                </a:solidFill>
                <a:highlight>
                  <a:srgbClr val="000000"/>
                </a:highlight>
                <a:latin typeface="Inconsolata Medium"/>
                <a:ea typeface="Inconsolata Medium"/>
                <a:cs typeface="Inconsolata Medium"/>
                <a:sym typeface="Inconsolata Medium"/>
              </a:rPr>
              <a:t>pd.merge()</a:t>
            </a:r>
            <a:r>
              <a:rPr lang="en"/>
              <a:t> method by using the syntax </a:t>
            </a:r>
            <a:r>
              <a:rPr lang="en">
                <a:solidFill>
                  <a:srgbClr val="FFFFFF"/>
                </a:solidFill>
                <a:highlight>
                  <a:srgbClr val="000000"/>
                </a:highlight>
                <a:latin typeface="Inconsolata Medium"/>
                <a:ea typeface="Inconsolata Medium"/>
                <a:cs typeface="Inconsolata Medium"/>
                <a:sym typeface="Inconsolata Medium"/>
              </a:rPr>
              <a:t>how="outer"</a:t>
            </a:r>
            <a:r>
              <a:rPr lang="en"/>
              <a:t>.</a:t>
            </a:r>
            <a:endParaRPr/>
          </a:p>
        </p:txBody>
      </p:sp>
      <p:sp>
        <p:nvSpPr>
          <p:cNvPr id="975" name="Google Shape;975;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76" name="Google Shape;976;p84"/>
          <p:cNvPicPr preferRelativeResize="0"/>
          <p:nvPr/>
        </p:nvPicPr>
        <p:blipFill>
          <a:blip r:embed="rId3">
            <a:alphaModFix/>
          </a:blip>
          <a:stretch>
            <a:fillRect/>
          </a:stretch>
        </p:blipFill>
        <p:spPr>
          <a:xfrm>
            <a:off x="152400" y="1886600"/>
            <a:ext cx="8839198" cy="27402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Merging DataFrames: Right and Left Joins</a:t>
            </a:r>
            <a:endParaRPr/>
          </a:p>
        </p:txBody>
      </p:sp>
      <p:sp>
        <p:nvSpPr>
          <p:cNvPr id="982" name="Google Shape;982;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joins protect the data contained within one DataFrame, like an outer join does, while also dropping the rows with null data from the other DataFrame.</a:t>
            </a:r>
            <a:endParaRPr/>
          </a:p>
        </p:txBody>
      </p:sp>
      <p:sp>
        <p:nvSpPr>
          <p:cNvPr id="983" name="Google Shape;983;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84" name="Google Shape;984;p85"/>
          <p:cNvPicPr preferRelativeResize="0"/>
          <p:nvPr/>
        </p:nvPicPr>
        <p:blipFill>
          <a:blip r:embed="rId3">
            <a:alphaModFix/>
          </a:blip>
          <a:stretch>
            <a:fillRect/>
          </a:stretch>
        </p:blipFill>
        <p:spPr>
          <a:xfrm>
            <a:off x="679525" y="1565250"/>
            <a:ext cx="5651361" cy="31989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6"/>
          <p:cNvSpPr txBox="1"/>
          <p:nvPr>
            <p:ph type="title"/>
          </p:nvPr>
        </p:nvSpPr>
        <p:spPr>
          <a:xfrm>
            <a:off x="1400" y="274875"/>
            <a:ext cx="79041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Census Merging</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merge the two Census datasets that we created in the last class, and then do a calculation and sort the values.</a:t>
            </a:r>
            <a:endParaRPr sz="1800">
              <a:latin typeface="Roboto"/>
              <a:ea typeface="Roboto"/>
              <a:cs typeface="Roboto"/>
              <a:sym typeface="Roboto"/>
            </a:endParaRPr>
          </a:p>
        </p:txBody>
      </p:sp>
      <p:sp>
        <p:nvSpPr>
          <p:cNvPr id="990" name="Google Shape;990;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1" name="Google Shape;991;p8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Census Merging</a:t>
            </a:r>
            <a:endParaRPr/>
          </a:p>
        </p:txBody>
      </p:sp>
      <p:sp>
        <p:nvSpPr>
          <p:cNvPr id="997" name="Google Shape;997;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98" name="Google Shape;998;p87"/>
          <p:cNvGraphicFramePr/>
          <p:nvPr/>
        </p:nvGraphicFramePr>
        <p:xfrm>
          <a:off x="354400" y="860925"/>
          <a:ext cx="3000000" cy="3000000"/>
        </p:xfrm>
        <a:graphic>
          <a:graphicData uri="http://schemas.openxmlformats.org/drawingml/2006/table">
            <a:tbl>
              <a:tblPr>
                <a:noFill/>
                <a:tableStyleId>{12620EC1-6385-43A7-9689-1F10CDF330CE}</a:tableStyleId>
              </a:tblPr>
              <a:tblGrid>
                <a:gridCol w="1404675"/>
                <a:gridCol w="7030525"/>
              </a:tblGrid>
              <a:tr h="464075">
                <a:tc rowSpan="6">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Read in both of the CSV files, and print out their DataFrames.</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050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Perform an inner merge that combines both DataFrames on the </a:t>
                      </a:r>
                      <a:r>
                        <a:rPr lang="en" sz="1200">
                          <a:solidFill>
                            <a:srgbClr val="FFFFFF"/>
                          </a:solidFill>
                          <a:highlight>
                            <a:srgbClr val="043461"/>
                          </a:highlight>
                          <a:latin typeface="Inconsolata Medium"/>
                          <a:ea typeface="Inconsolata Medium"/>
                          <a:cs typeface="Inconsolata Medium"/>
                          <a:sym typeface="Inconsolata Medium"/>
                        </a:rPr>
                        <a:t>Year</a:t>
                      </a:r>
                      <a:r>
                        <a:rPr lang="en" sz="1200">
                          <a:solidFill>
                            <a:srgbClr val="043461"/>
                          </a:solidFill>
                          <a:latin typeface="Roboto"/>
                          <a:ea typeface="Roboto"/>
                          <a:cs typeface="Roboto"/>
                          <a:sym typeface="Roboto"/>
                        </a:rPr>
                        <a:t> and </a:t>
                      </a:r>
                      <a:r>
                        <a:rPr lang="en" sz="1200">
                          <a:solidFill>
                            <a:srgbClr val="FFFFFF"/>
                          </a:solidFill>
                          <a:highlight>
                            <a:srgbClr val="043461"/>
                          </a:highlight>
                          <a:latin typeface="Inconsolata Medium"/>
                          <a:ea typeface="Inconsolata Medium"/>
                          <a:cs typeface="Inconsolata Medium"/>
                          <a:sym typeface="Inconsolata Medium"/>
                        </a:rPr>
                        <a:t>State</a:t>
                      </a:r>
                      <a:r>
                        <a:rPr lang="en" sz="1200">
                          <a:solidFill>
                            <a:srgbClr val="043461"/>
                          </a:solidFill>
                          <a:latin typeface="Roboto"/>
                          <a:ea typeface="Roboto"/>
                          <a:cs typeface="Roboto"/>
                          <a:sym typeface="Roboto"/>
                        </a:rPr>
                        <a:t> columns.</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3115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Create a DataFrame that filters the data on only 2019.</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013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Add a new column that calculates the </a:t>
                      </a:r>
                      <a:r>
                        <a:rPr lang="en" sz="1200">
                          <a:solidFill>
                            <a:srgbClr val="FFFFFF"/>
                          </a:solidFill>
                          <a:highlight>
                            <a:srgbClr val="043461"/>
                          </a:highlight>
                          <a:latin typeface="Inconsolata Medium"/>
                          <a:ea typeface="Inconsolata Medium"/>
                          <a:cs typeface="Inconsolata Medium"/>
                          <a:sym typeface="Inconsolata Medium"/>
                        </a:rPr>
                        <a:t>Poverty Rate</a:t>
                      </a:r>
                      <a:r>
                        <a:rPr lang="en" sz="1200">
                          <a:solidFill>
                            <a:srgbClr val="043461"/>
                          </a:solidFill>
                          <a:latin typeface="Roboto"/>
                          <a:ea typeface="Roboto"/>
                          <a:cs typeface="Roboto"/>
                          <a:sym typeface="Roboto"/>
                        </a:rPr>
                        <a:t>.</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116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Sort the data by </a:t>
                      </a:r>
                      <a:r>
                        <a:rPr lang="en" sz="1200">
                          <a:solidFill>
                            <a:srgbClr val="FFFFFF"/>
                          </a:solidFill>
                          <a:highlight>
                            <a:srgbClr val="043461"/>
                          </a:highlight>
                          <a:latin typeface="Inconsolata Medium"/>
                          <a:ea typeface="Inconsolata Medium"/>
                          <a:cs typeface="Inconsolata Medium"/>
                          <a:sym typeface="Inconsolata Medium"/>
                        </a:rPr>
                        <a:t>Poverty Rate</a:t>
                      </a:r>
                      <a:r>
                        <a:rPr lang="en" sz="1200">
                          <a:solidFill>
                            <a:srgbClr val="043461"/>
                          </a:solidFill>
                          <a:latin typeface="Roboto"/>
                          <a:ea typeface="Roboto"/>
                          <a:cs typeface="Roboto"/>
                          <a:sym typeface="Roboto"/>
                        </a:rPr>
                        <a:t> and </a:t>
                      </a:r>
                      <a:r>
                        <a:rPr lang="en" sz="1200">
                          <a:solidFill>
                            <a:srgbClr val="FFFFFF"/>
                          </a:solidFill>
                          <a:highlight>
                            <a:srgbClr val="043461"/>
                          </a:highlight>
                          <a:latin typeface="Inconsolata Medium"/>
                          <a:ea typeface="Inconsolata Medium"/>
                          <a:cs typeface="Inconsolata Medium"/>
                          <a:sym typeface="Inconsolata Medium"/>
                        </a:rPr>
                        <a:t>Average Per Capita Income</a:t>
                      </a:r>
                      <a:r>
                        <a:rPr lang="en" sz="1200">
                          <a:solidFill>
                            <a:srgbClr val="043461"/>
                          </a:solidFill>
                          <a:latin typeface="Roboto"/>
                          <a:ea typeface="Roboto"/>
                          <a:cs typeface="Roboto"/>
                          <a:sym typeface="Roboto"/>
                        </a:rPr>
                        <a:t> by </a:t>
                      </a:r>
                      <a:r>
                        <a:rPr lang="en" sz="1200">
                          <a:solidFill>
                            <a:srgbClr val="FFFFFF"/>
                          </a:solidFill>
                          <a:highlight>
                            <a:srgbClr val="043461"/>
                          </a:highlight>
                          <a:latin typeface="Inconsolata Medium"/>
                          <a:ea typeface="Inconsolata Medium"/>
                          <a:cs typeface="Inconsolata Medium"/>
                          <a:sym typeface="Inconsolata Medium"/>
                        </a:rPr>
                        <a:t>County</a:t>
                      </a:r>
                      <a:r>
                        <a:rPr lang="en" sz="1200">
                          <a:solidFill>
                            <a:srgbClr val="043461"/>
                          </a:solidFill>
                          <a:latin typeface="Roboto"/>
                          <a:ea typeface="Roboto"/>
                          <a:cs typeface="Roboto"/>
                          <a:sym typeface="Roboto"/>
                        </a:rPr>
                        <a:t>, highest to lowest, to find the </a:t>
                      </a:r>
                      <a:r>
                        <a:rPr lang="en" sz="1200">
                          <a:solidFill>
                            <a:srgbClr val="FFFFFF"/>
                          </a:solidFill>
                          <a:highlight>
                            <a:srgbClr val="043461"/>
                          </a:highlight>
                          <a:latin typeface="Inconsolata Medium"/>
                          <a:ea typeface="Inconsolata Medium"/>
                          <a:cs typeface="Inconsolata Medium"/>
                          <a:sym typeface="Inconsolata Medium"/>
                        </a:rPr>
                        <a:t>state</a:t>
                      </a:r>
                      <a:r>
                        <a:rPr lang="en" sz="1200">
                          <a:solidFill>
                            <a:srgbClr val="043461"/>
                          </a:solidFill>
                          <a:latin typeface="Roboto"/>
                          <a:ea typeface="Roboto"/>
                          <a:cs typeface="Roboto"/>
                          <a:sym typeface="Roboto"/>
                        </a:rPr>
                        <a:t> or </a:t>
                      </a:r>
                      <a:r>
                        <a:rPr lang="en" sz="1200">
                          <a:solidFill>
                            <a:srgbClr val="FFFFFF"/>
                          </a:solidFill>
                          <a:highlight>
                            <a:srgbClr val="043461"/>
                          </a:highlight>
                          <a:latin typeface="Inconsolata Medium"/>
                          <a:ea typeface="Inconsolata Medium"/>
                          <a:cs typeface="Inconsolata Medium"/>
                          <a:sym typeface="Inconsolata Medium"/>
                        </a:rPr>
                        <a:t>territory</a:t>
                      </a:r>
                      <a:r>
                        <a:rPr lang="en" sz="1200">
                          <a:solidFill>
                            <a:srgbClr val="043461"/>
                          </a:solidFill>
                          <a:latin typeface="Roboto"/>
                          <a:ea typeface="Roboto"/>
                          <a:cs typeface="Roboto"/>
                          <a:sym typeface="Roboto"/>
                        </a:rPr>
                        <a:t> with the highest poverty rate.</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116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Print out the data for the </a:t>
                      </a:r>
                      <a:r>
                        <a:rPr lang="en" sz="1200">
                          <a:solidFill>
                            <a:srgbClr val="FFFFFF"/>
                          </a:solidFill>
                          <a:highlight>
                            <a:srgbClr val="043461"/>
                          </a:highlight>
                          <a:latin typeface="Inconsolata Medium"/>
                          <a:ea typeface="Inconsolata Medium"/>
                          <a:cs typeface="Inconsolata Medium"/>
                          <a:sym typeface="Inconsolata Medium"/>
                        </a:rPr>
                        <a:t>state</a:t>
                      </a:r>
                      <a:r>
                        <a:rPr lang="en" sz="1200">
                          <a:solidFill>
                            <a:srgbClr val="043461"/>
                          </a:solidFill>
                          <a:latin typeface="Roboto"/>
                          <a:ea typeface="Roboto"/>
                          <a:cs typeface="Roboto"/>
                          <a:sym typeface="Roboto"/>
                        </a:rPr>
                        <a:t> or </a:t>
                      </a:r>
                      <a:r>
                        <a:rPr lang="en" sz="1200">
                          <a:solidFill>
                            <a:srgbClr val="FFFFFF"/>
                          </a:solidFill>
                          <a:highlight>
                            <a:srgbClr val="043461"/>
                          </a:highlight>
                          <a:latin typeface="Inconsolata Medium"/>
                          <a:ea typeface="Inconsolata Medium"/>
                          <a:cs typeface="Inconsolata Medium"/>
                          <a:sym typeface="Inconsolata Medium"/>
                        </a:rPr>
                        <a:t>territory</a:t>
                      </a:r>
                      <a:r>
                        <a:rPr lang="en" sz="1200">
                          <a:solidFill>
                            <a:srgbClr val="043461"/>
                          </a:solidFill>
                          <a:latin typeface="Roboto"/>
                          <a:ea typeface="Roboto"/>
                          <a:cs typeface="Roboto"/>
                          <a:sym typeface="Roboto"/>
                        </a:rPr>
                        <a:t> with the highest poverty rate.</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11600">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Bonus</a:t>
                      </a:r>
                      <a:endParaRPr b="1" sz="13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Print out the data for the </a:t>
                      </a:r>
                      <a:r>
                        <a:rPr lang="en" sz="1200">
                          <a:solidFill>
                            <a:srgbClr val="FFFFFF"/>
                          </a:solidFill>
                          <a:highlight>
                            <a:srgbClr val="043461"/>
                          </a:highlight>
                          <a:latin typeface="Inconsolata Medium"/>
                          <a:ea typeface="Inconsolata Medium"/>
                          <a:cs typeface="Inconsolata Medium"/>
                          <a:sym typeface="Inconsolata Medium"/>
                        </a:rPr>
                        <a:t>state</a:t>
                      </a:r>
                      <a:r>
                        <a:rPr lang="en" sz="1200">
                          <a:solidFill>
                            <a:srgbClr val="043461"/>
                          </a:solidFill>
                          <a:latin typeface="Roboto"/>
                          <a:ea typeface="Roboto"/>
                          <a:cs typeface="Roboto"/>
                          <a:sym typeface="Roboto"/>
                        </a:rPr>
                        <a:t> or </a:t>
                      </a:r>
                      <a:r>
                        <a:rPr lang="en" sz="1200">
                          <a:solidFill>
                            <a:srgbClr val="FFFFFF"/>
                          </a:solidFill>
                          <a:highlight>
                            <a:srgbClr val="043461"/>
                          </a:highlight>
                          <a:latin typeface="Inconsolata Medium"/>
                          <a:ea typeface="Inconsolata Medium"/>
                          <a:cs typeface="Inconsolata Medium"/>
                          <a:sym typeface="Inconsolata Medium"/>
                        </a:rPr>
                        <a:t>territory</a:t>
                      </a:r>
                      <a:r>
                        <a:rPr lang="en" sz="1200">
                          <a:solidFill>
                            <a:srgbClr val="043461"/>
                          </a:solidFill>
                          <a:latin typeface="Roboto"/>
                          <a:ea typeface="Roboto"/>
                          <a:cs typeface="Roboto"/>
                          <a:sym typeface="Roboto"/>
                        </a:rPr>
                        <a:t> with the lowest poverty rate with one line of code.</a:t>
                      </a:r>
                      <a:endParaRPr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